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38"/>
  </p:notesMasterIdLst>
  <p:sldIdLst>
    <p:sldId id="846" r:id="rId2"/>
    <p:sldId id="256" r:id="rId3"/>
    <p:sldId id="691" r:id="rId4"/>
    <p:sldId id="692" r:id="rId5"/>
    <p:sldId id="852" r:id="rId6"/>
    <p:sldId id="676" r:id="rId7"/>
    <p:sldId id="844" r:id="rId8"/>
    <p:sldId id="856" r:id="rId9"/>
    <p:sldId id="847" r:id="rId10"/>
    <p:sldId id="324" r:id="rId11"/>
    <p:sldId id="381" r:id="rId12"/>
    <p:sldId id="853" r:id="rId13"/>
    <p:sldId id="861" r:id="rId14"/>
    <p:sldId id="266" r:id="rId15"/>
    <p:sldId id="1469" r:id="rId16"/>
    <p:sldId id="264" r:id="rId17"/>
    <p:sldId id="1475" r:id="rId18"/>
    <p:sldId id="1438" r:id="rId19"/>
    <p:sldId id="1395" r:id="rId20"/>
    <p:sldId id="1464" r:id="rId21"/>
    <p:sldId id="842" r:id="rId22"/>
    <p:sldId id="263" r:id="rId23"/>
    <p:sldId id="1470" r:id="rId24"/>
    <p:sldId id="265" r:id="rId25"/>
    <p:sldId id="1471" r:id="rId26"/>
    <p:sldId id="267" r:id="rId27"/>
    <p:sldId id="1465" r:id="rId28"/>
    <p:sldId id="1466" r:id="rId29"/>
    <p:sldId id="1467" r:id="rId30"/>
    <p:sldId id="1468" r:id="rId31"/>
    <p:sldId id="261" r:id="rId32"/>
    <p:sldId id="262" r:id="rId33"/>
    <p:sldId id="857" r:id="rId34"/>
    <p:sldId id="858" r:id="rId35"/>
    <p:sldId id="859" r:id="rId36"/>
    <p:sldId id="147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37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9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DF44F-2785-4CC4-B1DF-FEC26E986B08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E5852B-482B-4710-9959-32F55D6DAC9E}">
      <dgm:prSet/>
      <dgm:spPr/>
      <dgm:t>
        <a:bodyPr/>
        <a:lstStyle/>
        <a:p>
          <a:r>
            <a:rPr lang="en-US"/>
            <a:t>Preliminary Assessment of possible location of FW/SW interface in region</a:t>
          </a:r>
        </a:p>
      </dgm:t>
    </dgm:pt>
    <dgm:pt modelId="{6917D2C5-21B7-4C5B-856B-62D096D78F05}" type="parTrans" cxnId="{278ABB02-55FF-466C-8042-564F251AF243}">
      <dgm:prSet/>
      <dgm:spPr/>
      <dgm:t>
        <a:bodyPr/>
        <a:lstStyle/>
        <a:p>
          <a:endParaRPr lang="en-US"/>
        </a:p>
      </dgm:t>
    </dgm:pt>
    <dgm:pt modelId="{E9B2B065-03A3-4B74-8613-A4DE25ADE9FF}" type="sibTrans" cxnId="{278ABB02-55FF-466C-8042-564F251AF243}">
      <dgm:prSet/>
      <dgm:spPr/>
      <dgm:t>
        <a:bodyPr/>
        <a:lstStyle/>
        <a:p>
          <a:endParaRPr lang="en-US"/>
        </a:p>
      </dgm:t>
    </dgm:pt>
    <dgm:pt modelId="{8B68F485-0ED1-41E3-AC1C-8872BB94EABD}">
      <dgm:prSet/>
      <dgm:spPr/>
      <dgm:t>
        <a:bodyPr/>
        <a:lstStyle/>
        <a:p>
          <a:endParaRPr lang="en-US" dirty="0"/>
        </a:p>
      </dgm:t>
    </dgm:pt>
    <dgm:pt modelId="{1018D9D2-4337-46CD-B667-CC6A9FD96C08}" type="parTrans" cxnId="{7DBA686A-31F4-4A97-8787-D067386B0337}">
      <dgm:prSet/>
      <dgm:spPr/>
      <dgm:t>
        <a:bodyPr/>
        <a:lstStyle/>
        <a:p>
          <a:endParaRPr lang="en-US"/>
        </a:p>
      </dgm:t>
    </dgm:pt>
    <dgm:pt modelId="{7817E010-F543-4446-8CE2-E5BEF108350C}" type="sibTrans" cxnId="{7DBA686A-31F4-4A97-8787-D067386B0337}">
      <dgm:prSet/>
      <dgm:spPr/>
      <dgm:t>
        <a:bodyPr/>
        <a:lstStyle/>
        <a:p>
          <a:endParaRPr lang="en-US"/>
        </a:p>
      </dgm:t>
    </dgm:pt>
    <dgm:pt modelId="{A70A5126-5401-4E9E-BC44-6E27B495809E}">
      <dgm:prSet/>
      <dgm:spPr/>
      <dgm:t>
        <a:bodyPr/>
        <a:lstStyle/>
        <a:p>
          <a:r>
            <a:rPr lang="en-US"/>
            <a:t>Refine Existing Hydrogeologic Model of Aquifer System</a:t>
          </a:r>
        </a:p>
      </dgm:t>
    </dgm:pt>
    <dgm:pt modelId="{35481551-CF5A-4BC1-953C-1526C11EA6DE}" type="parTrans" cxnId="{8E1CEEC4-C621-4E62-ACAC-C891AB9F652B}">
      <dgm:prSet/>
      <dgm:spPr/>
      <dgm:t>
        <a:bodyPr/>
        <a:lstStyle/>
        <a:p>
          <a:endParaRPr lang="en-US"/>
        </a:p>
      </dgm:t>
    </dgm:pt>
    <dgm:pt modelId="{A32EA736-3672-467E-AD66-C74F14853721}" type="sibTrans" cxnId="{8E1CEEC4-C621-4E62-ACAC-C891AB9F652B}">
      <dgm:prSet/>
      <dgm:spPr/>
      <dgm:t>
        <a:bodyPr/>
        <a:lstStyle/>
        <a:p>
          <a:endParaRPr lang="en-US"/>
        </a:p>
      </dgm:t>
    </dgm:pt>
    <dgm:pt modelId="{74111A4F-F813-4845-883A-D3C1D21AF1B3}">
      <dgm:prSet/>
      <dgm:spPr/>
      <dgm:t>
        <a:bodyPr/>
        <a:lstStyle/>
        <a:p>
          <a:endParaRPr lang="en-US" dirty="0"/>
        </a:p>
      </dgm:t>
    </dgm:pt>
    <dgm:pt modelId="{92B5731D-A169-4166-82C2-0302D1189B33}" type="parTrans" cxnId="{2C10864C-E0D3-455D-AD7C-17E3A5984399}">
      <dgm:prSet/>
      <dgm:spPr/>
      <dgm:t>
        <a:bodyPr/>
        <a:lstStyle/>
        <a:p>
          <a:endParaRPr lang="en-US"/>
        </a:p>
      </dgm:t>
    </dgm:pt>
    <dgm:pt modelId="{11F41737-7A8B-4C85-BE23-92EE952988FB}" type="sibTrans" cxnId="{2C10864C-E0D3-455D-AD7C-17E3A5984399}">
      <dgm:prSet/>
      <dgm:spPr/>
      <dgm:t>
        <a:bodyPr/>
        <a:lstStyle/>
        <a:p>
          <a:endParaRPr lang="en-US"/>
        </a:p>
      </dgm:t>
    </dgm:pt>
    <dgm:pt modelId="{02BCDAFA-9F45-404C-9CC0-4874D237E1A9}">
      <dgm:prSet/>
      <dgm:spPr/>
      <dgm:t>
        <a:bodyPr/>
        <a:lstStyle/>
        <a:p>
          <a:r>
            <a:rPr lang="en-US" dirty="0"/>
            <a:t>Develop Groundwater Flow Model with Updated Geometry and Boundary Conditions </a:t>
          </a:r>
        </a:p>
      </dgm:t>
    </dgm:pt>
    <dgm:pt modelId="{97CC24EC-69EA-4050-9692-540E1BB34FFC}" type="parTrans" cxnId="{E2F173F7-011E-4D7A-BC59-A233BADDDD2E}">
      <dgm:prSet/>
      <dgm:spPr/>
      <dgm:t>
        <a:bodyPr/>
        <a:lstStyle/>
        <a:p>
          <a:endParaRPr lang="en-US"/>
        </a:p>
      </dgm:t>
    </dgm:pt>
    <dgm:pt modelId="{4EAF392F-0138-4772-8F54-DD8CF28CD2AF}" type="sibTrans" cxnId="{E2F173F7-011E-4D7A-BC59-A233BADDDD2E}">
      <dgm:prSet/>
      <dgm:spPr/>
      <dgm:t>
        <a:bodyPr/>
        <a:lstStyle/>
        <a:p>
          <a:endParaRPr lang="en-US"/>
        </a:p>
      </dgm:t>
    </dgm:pt>
    <dgm:pt modelId="{985AE789-465C-1447-981D-93006D33FA61}" type="pres">
      <dgm:prSet presAssocID="{F0FDF44F-2785-4CC4-B1DF-FEC26E986B08}" presName="linear" presStyleCnt="0">
        <dgm:presLayoutVars>
          <dgm:animLvl val="lvl"/>
          <dgm:resizeHandles val="exact"/>
        </dgm:presLayoutVars>
      </dgm:prSet>
      <dgm:spPr/>
    </dgm:pt>
    <dgm:pt modelId="{C8B4C789-F790-E24F-837A-1102A51DBE83}" type="pres">
      <dgm:prSet presAssocID="{D6E5852B-482B-4710-9959-32F55D6DAC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695FA56-FF25-5C4F-9444-4B668127C1BA}" type="pres">
      <dgm:prSet presAssocID="{D6E5852B-482B-4710-9959-32F55D6DAC9E}" presName="childText" presStyleLbl="revTx" presStyleIdx="0" presStyleCnt="2">
        <dgm:presLayoutVars>
          <dgm:bulletEnabled val="1"/>
        </dgm:presLayoutVars>
      </dgm:prSet>
      <dgm:spPr/>
    </dgm:pt>
    <dgm:pt modelId="{F8C1FB87-B0AC-4546-A98C-1500129C9BF1}" type="pres">
      <dgm:prSet presAssocID="{A70A5126-5401-4E9E-BC44-6E27B49580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0CBFC92-E696-054E-B1D5-AC89A7E8B8D5}" type="pres">
      <dgm:prSet presAssocID="{A70A5126-5401-4E9E-BC44-6E27B495809E}" presName="childText" presStyleLbl="revTx" presStyleIdx="1" presStyleCnt="2">
        <dgm:presLayoutVars>
          <dgm:bulletEnabled val="1"/>
        </dgm:presLayoutVars>
      </dgm:prSet>
      <dgm:spPr/>
    </dgm:pt>
    <dgm:pt modelId="{1702EA39-6C90-CA4B-9BD4-E54E8BABF029}" type="pres">
      <dgm:prSet presAssocID="{02BCDAFA-9F45-404C-9CC0-4874D237E1A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78ABB02-55FF-466C-8042-564F251AF243}" srcId="{F0FDF44F-2785-4CC4-B1DF-FEC26E986B08}" destId="{D6E5852B-482B-4710-9959-32F55D6DAC9E}" srcOrd="0" destOrd="0" parTransId="{6917D2C5-21B7-4C5B-856B-62D096D78F05}" sibTransId="{E9B2B065-03A3-4B74-8613-A4DE25ADE9FF}"/>
    <dgm:cxn modelId="{EF61C609-F086-024D-9E36-3BEEBBF87C21}" type="presOf" srcId="{02BCDAFA-9F45-404C-9CC0-4874D237E1A9}" destId="{1702EA39-6C90-CA4B-9BD4-E54E8BABF029}" srcOrd="0" destOrd="0" presId="urn:microsoft.com/office/officeart/2005/8/layout/vList2"/>
    <dgm:cxn modelId="{2C10864C-E0D3-455D-AD7C-17E3A5984399}" srcId="{A70A5126-5401-4E9E-BC44-6E27B495809E}" destId="{74111A4F-F813-4845-883A-D3C1D21AF1B3}" srcOrd="0" destOrd="0" parTransId="{92B5731D-A169-4166-82C2-0302D1189B33}" sibTransId="{11F41737-7A8B-4C85-BE23-92EE952988FB}"/>
    <dgm:cxn modelId="{F741C455-6011-4541-825D-62EC9948EEAF}" type="presOf" srcId="{74111A4F-F813-4845-883A-D3C1D21AF1B3}" destId="{40CBFC92-E696-054E-B1D5-AC89A7E8B8D5}" srcOrd="0" destOrd="0" presId="urn:microsoft.com/office/officeart/2005/8/layout/vList2"/>
    <dgm:cxn modelId="{76D9DF5C-4404-E343-BA70-9E14E250DA0A}" type="presOf" srcId="{F0FDF44F-2785-4CC4-B1DF-FEC26E986B08}" destId="{985AE789-465C-1447-981D-93006D33FA61}" srcOrd="0" destOrd="0" presId="urn:microsoft.com/office/officeart/2005/8/layout/vList2"/>
    <dgm:cxn modelId="{7DBA686A-31F4-4A97-8787-D067386B0337}" srcId="{D6E5852B-482B-4710-9959-32F55D6DAC9E}" destId="{8B68F485-0ED1-41E3-AC1C-8872BB94EABD}" srcOrd="0" destOrd="0" parTransId="{1018D9D2-4337-46CD-B667-CC6A9FD96C08}" sibTransId="{7817E010-F543-4446-8CE2-E5BEF108350C}"/>
    <dgm:cxn modelId="{9E9D8FAA-49B3-6F4B-ACCE-1382DFD413BC}" type="presOf" srcId="{D6E5852B-482B-4710-9959-32F55D6DAC9E}" destId="{C8B4C789-F790-E24F-837A-1102A51DBE83}" srcOrd="0" destOrd="0" presId="urn:microsoft.com/office/officeart/2005/8/layout/vList2"/>
    <dgm:cxn modelId="{1179EAB7-DAF3-D840-A453-DB958A7FC74B}" type="presOf" srcId="{8B68F485-0ED1-41E3-AC1C-8872BB94EABD}" destId="{B695FA56-FF25-5C4F-9444-4B668127C1BA}" srcOrd="0" destOrd="0" presId="urn:microsoft.com/office/officeart/2005/8/layout/vList2"/>
    <dgm:cxn modelId="{8E1CEEC4-C621-4E62-ACAC-C891AB9F652B}" srcId="{F0FDF44F-2785-4CC4-B1DF-FEC26E986B08}" destId="{A70A5126-5401-4E9E-BC44-6E27B495809E}" srcOrd="1" destOrd="0" parTransId="{35481551-CF5A-4BC1-953C-1526C11EA6DE}" sibTransId="{A32EA736-3672-467E-AD66-C74F14853721}"/>
    <dgm:cxn modelId="{F9E7C1D0-D492-5E46-9E7F-BB29383C743C}" type="presOf" srcId="{A70A5126-5401-4E9E-BC44-6E27B495809E}" destId="{F8C1FB87-B0AC-4546-A98C-1500129C9BF1}" srcOrd="0" destOrd="0" presId="urn:microsoft.com/office/officeart/2005/8/layout/vList2"/>
    <dgm:cxn modelId="{E2F173F7-011E-4D7A-BC59-A233BADDDD2E}" srcId="{F0FDF44F-2785-4CC4-B1DF-FEC26E986B08}" destId="{02BCDAFA-9F45-404C-9CC0-4874D237E1A9}" srcOrd="2" destOrd="0" parTransId="{97CC24EC-69EA-4050-9692-540E1BB34FFC}" sibTransId="{4EAF392F-0138-4772-8F54-DD8CF28CD2AF}"/>
    <dgm:cxn modelId="{9863864B-2487-D644-9332-F5BC36250737}" type="presParOf" srcId="{985AE789-465C-1447-981D-93006D33FA61}" destId="{C8B4C789-F790-E24F-837A-1102A51DBE83}" srcOrd="0" destOrd="0" presId="urn:microsoft.com/office/officeart/2005/8/layout/vList2"/>
    <dgm:cxn modelId="{9B9351D7-5BE2-354E-8798-EB2B6F45E969}" type="presParOf" srcId="{985AE789-465C-1447-981D-93006D33FA61}" destId="{B695FA56-FF25-5C4F-9444-4B668127C1BA}" srcOrd="1" destOrd="0" presId="urn:microsoft.com/office/officeart/2005/8/layout/vList2"/>
    <dgm:cxn modelId="{1C12ED5D-E5A7-E540-803E-80E80C7D752E}" type="presParOf" srcId="{985AE789-465C-1447-981D-93006D33FA61}" destId="{F8C1FB87-B0AC-4546-A98C-1500129C9BF1}" srcOrd="2" destOrd="0" presId="urn:microsoft.com/office/officeart/2005/8/layout/vList2"/>
    <dgm:cxn modelId="{4571EFF5-A027-1B49-8844-9414E9D14540}" type="presParOf" srcId="{985AE789-465C-1447-981D-93006D33FA61}" destId="{40CBFC92-E696-054E-B1D5-AC89A7E8B8D5}" srcOrd="3" destOrd="0" presId="urn:microsoft.com/office/officeart/2005/8/layout/vList2"/>
    <dgm:cxn modelId="{F35689FD-807A-5449-A035-12B58AD0861E}" type="presParOf" srcId="{985AE789-465C-1447-981D-93006D33FA61}" destId="{1702EA39-6C90-CA4B-9BD4-E54E8BABF0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FDF44F-2785-4CC4-B1DF-FEC26E986B08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E5852B-482B-4710-9959-32F55D6DAC9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Determine the relationship between surface water features (ponds, </a:t>
          </a:r>
          <a:r>
            <a:rPr lang="en-US" dirty="0" err="1"/>
            <a:t>etc</a:t>
          </a:r>
          <a:r>
            <a:rPr lang="en-US" dirty="0"/>
            <a:t>) and the freshwater/salt water mixing zone</a:t>
          </a:r>
        </a:p>
      </dgm:t>
    </dgm:pt>
    <dgm:pt modelId="{6917D2C5-21B7-4C5B-856B-62D096D78F05}" type="parTrans" cxnId="{278ABB02-55FF-466C-8042-564F251AF243}">
      <dgm:prSet/>
      <dgm:spPr/>
      <dgm:t>
        <a:bodyPr/>
        <a:lstStyle/>
        <a:p>
          <a:endParaRPr lang="en-US"/>
        </a:p>
      </dgm:t>
    </dgm:pt>
    <dgm:pt modelId="{E9B2B065-03A3-4B74-8613-A4DE25ADE9FF}" type="sibTrans" cxnId="{278ABB02-55FF-466C-8042-564F251AF243}">
      <dgm:prSet/>
      <dgm:spPr/>
      <dgm:t>
        <a:bodyPr/>
        <a:lstStyle/>
        <a:p>
          <a:endParaRPr lang="en-US"/>
        </a:p>
      </dgm:t>
    </dgm:pt>
    <dgm:pt modelId="{8B68F485-0ED1-41E3-AC1C-8872BB94EABD}">
      <dgm:prSet/>
      <dgm:spPr/>
      <dgm:t>
        <a:bodyPr/>
        <a:lstStyle/>
        <a:p>
          <a:endParaRPr lang="en-US" dirty="0"/>
        </a:p>
      </dgm:t>
    </dgm:pt>
    <dgm:pt modelId="{1018D9D2-4337-46CD-B667-CC6A9FD96C08}" type="parTrans" cxnId="{7DBA686A-31F4-4A97-8787-D067386B0337}">
      <dgm:prSet/>
      <dgm:spPr/>
      <dgm:t>
        <a:bodyPr/>
        <a:lstStyle/>
        <a:p>
          <a:endParaRPr lang="en-US"/>
        </a:p>
      </dgm:t>
    </dgm:pt>
    <dgm:pt modelId="{7817E010-F543-4446-8CE2-E5BEF108350C}" type="sibTrans" cxnId="{7DBA686A-31F4-4A97-8787-D067386B0337}">
      <dgm:prSet/>
      <dgm:spPr/>
      <dgm:t>
        <a:bodyPr/>
        <a:lstStyle/>
        <a:p>
          <a:endParaRPr lang="en-US"/>
        </a:p>
      </dgm:t>
    </dgm:pt>
    <dgm:pt modelId="{A70A5126-5401-4E9E-BC44-6E27B495809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Assess the different mechanisms of saline intrusion and vulnerability to the freshwater aquifer system</a:t>
          </a:r>
        </a:p>
      </dgm:t>
    </dgm:pt>
    <dgm:pt modelId="{35481551-CF5A-4BC1-953C-1526C11EA6DE}" type="parTrans" cxnId="{8E1CEEC4-C621-4E62-ACAC-C891AB9F652B}">
      <dgm:prSet/>
      <dgm:spPr/>
      <dgm:t>
        <a:bodyPr/>
        <a:lstStyle/>
        <a:p>
          <a:endParaRPr lang="en-US"/>
        </a:p>
      </dgm:t>
    </dgm:pt>
    <dgm:pt modelId="{A32EA736-3672-467E-AD66-C74F14853721}" type="sibTrans" cxnId="{8E1CEEC4-C621-4E62-ACAC-C891AB9F652B}">
      <dgm:prSet/>
      <dgm:spPr/>
      <dgm:t>
        <a:bodyPr/>
        <a:lstStyle/>
        <a:p>
          <a:endParaRPr lang="en-US"/>
        </a:p>
      </dgm:t>
    </dgm:pt>
    <dgm:pt modelId="{02BCDAFA-9F45-404C-9CC0-4874D237E1A9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Provide recommendations for future well placement/development and predictive scenarios for sea-level rise impacts on aquifer productivity and salinity</a:t>
          </a:r>
        </a:p>
      </dgm:t>
    </dgm:pt>
    <dgm:pt modelId="{97CC24EC-69EA-4050-9692-540E1BB34FFC}" type="parTrans" cxnId="{E2F173F7-011E-4D7A-BC59-A233BADDDD2E}">
      <dgm:prSet/>
      <dgm:spPr/>
      <dgm:t>
        <a:bodyPr/>
        <a:lstStyle/>
        <a:p>
          <a:endParaRPr lang="en-US"/>
        </a:p>
      </dgm:t>
    </dgm:pt>
    <dgm:pt modelId="{4EAF392F-0138-4772-8F54-DD8CF28CD2AF}" type="sibTrans" cxnId="{E2F173F7-011E-4D7A-BC59-A233BADDDD2E}">
      <dgm:prSet/>
      <dgm:spPr/>
      <dgm:t>
        <a:bodyPr/>
        <a:lstStyle/>
        <a:p>
          <a:endParaRPr lang="en-US"/>
        </a:p>
      </dgm:t>
    </dgm:pt>
    <dgm:pt modelId="{985AE789-465C-1447-981D-93006D33FA61}" type="pres">
      <dgm:prSet presAssocID="{F0FDF44F-2785-4CC4-B1DF-FEC26E986B08}" presName="linear" presStyleCnt="0">
        <dgm:presLayoutVars>
          <dgm:animLvl val="lvl"/>
          <dgm:resizeHandles val="exact"/>
        </dgm:presLayoutVars>
      </dgm:prSet>
      <dgm:spPr/>
    </dgm:pt>
    <dgm:pt modelId="{C8B4C789-F790-E24F-837A-1102A51DBE83}" type="pres">
      <dgm:prSet presAssocID="{D6E5852B-482B-4710-9959-32F55D6DAC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695FA56-FF25-5C4F-9444-4B668127C1BA}" type="pres">
      <dgm:prSet presAssocID="{D6E5852B-482B-4710-9959-32F55D6DAC9E}" presName="childText" presStyleLbl="revTx" presStyleIdx="0" presStyleCnt="1">
        <dgm:presLayoutVars>
          <dgm:bulletEnabled val="1"/>
        </dgm:presLayoutVars>
      </dgm:prSet>
      <dgm:spPr/>
    </dgm:pt>
    <dgm:pt modelId="{F8C1FB87-B0AC-4546-A98C-1500129C9BF1}" type="pres">
      <dgm:prSet presAssocID="{A70A5126-5401-4E9E-BC44-6E27B495809E}" presName="parentText" presStyleLbl="node1" presStyleIdx="1" presStyleCnt="3" custLinFactY="-9054" custLinFactNeighborX="473" custLinFactNeighborY="-100000">
        <dgm:presLayoutVars>
          <dgm:chMax val="0"/>
          <dgm:bulletEnabled val="1"/>
        </dgm:presLayoutVars>
      </dgm:prSet>
      <dgm:spPr/>
    </dgm:pt>
    <dgm:pt modelId="{E4F9D12F-B2B0-244C-B360-81D0FEF3C69D}" type="pres">
      <dgm:prSet presAssocID="{A32EA736-3672-467E-AD66-C74F14853721}" presName="spacer" presStyleCnt="0"/>
      <dgm:spPr/>
    </dgm:pt>
    <dgm:pt modelId="{1702EA39-6C90-CA4B-9BD4-E54E8BABF029}" type="pres">
      <dgm:prSet presAssocID="{02BCDAFA-9F45-404C-9CC0-4874D237E1A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78ABB02-55FF-466C-8042-564F251AF243}" srcId="{F0FDF44F-2785-4CC4-B1DF-FEC26E986B08}" destId="{D6E5852B-482B-4710-9959-32F55D6DAC9E}" srcOrd="0" destOrd="0" parTransId="{6917D2C5-21B7-4C5B-856B-62D096D78F05}" sibTransId="{E9B2B065-03A3-4B74-8613-A4DE25ADE9FF}"/>
    <dgm:cxn modelId="{EF61C609-F086-024D-9E36-3BEEBBF87C21}" type="presOf" srcId="{02BCDAFA-9F45-404C-9CC0-4874D237E1A9}" destId="{1702EA39-6C90-CA4B-9BD4-E54E8BABF029}" srcOrd="0" destOrd="0" presId="urn:microsoft.com/office/officeart/2005/8/layout/vList2"/>
    <dgm:cxn modelId="{76D9DF5C-4404-E343-BA70-9E14E250DA0A}" type="presOf" srcId="{F0FDF44F-2785-4CC4-B1DF-FEC26E986B08}" destId="{985AE789-465C-1447-981D-93006D33FA61}" srcOrd="0" destOrd="0" presId="urn:microsoft.com/office/officeart/2005/8/layout/vList2"/>
    <dgm:cxn modelId="{7DBA686A-31F4-4A97-8787-D067386B0337}" srcId="{D6E5852B-482B-4710-9959-32F55D6DAC9E}" destId="{8B68F485-0ED1-41E3-AC1C-8872BB94EABD}" srcOrd="0" destOrd="0" parTransId="{1018D9D2-4337-46CD-B667-CC6A9FD96C08}" sibTransId="{7817E010-F543-4446-8CE2-E5BEF108350C}"/>
    <dgm:cxn modelId="{9E9D8FAA-49B3-6F4B-ACCE-1382DFD413BC}" type="presOf" srcId="{D6E5852B-482B-4710-9959-32F55D6DAC9E}" destId="{C8B4C789-F790-E24F-837A-1102A51DBE83}" srcOrd="0" destOrd="0" presId="urn:microsoft.com/office/officeart/2005/8/layout/vList2"/>
    <dgm:cxn modelId="{1179EAB7-DAF3-D840-A453-DB958A7FC74B}" type="presOf" srcId="{8B68F485-0ED1-41E3-AC1C-8872BB94EABD}" destId="{B695FA56-FF25-5C4F-9444-4B668127C1BA}" srcOrd="0" destOrd="0" presId="urn:microsoft.com/office/officeart/2005/8/layout/vList2"/>
    <dgm:cxn modelId="{8E1CEEC4-C621-4E62-ACAC-C891AB9F652B}" srcId="{F0FDF44F-2785-4CC4-B1DF-FEC26E986B08}" destId="{A70A5126-5401-4E9E-BC44-6E27B495809E}" srcOrd="1" destOrd="0" parTransId="{35481551-CF5A-4BC1-953C-1526C11EA6DE}" sibTransId="{A32EA736-3672-467E-AD66-C74F14853721}"/>
    <dgm:cxn modelId="{F9E7C1D0-D492-5E46-9E7F-BB29383C743C}" type="presOf" srcId="{A70A5126-5401-4E9E-BC44-6E27B495809E}" destId="{F8C1FB87-B0AC-4546-A98C-1500129C9BF1}" srcOrd="0" destOrd="0" presId="urn:microsoft.com/office/officeart/2005/8/layout/vList2"/>
    <dgm:cxn modelId="{E2F173F7-011E-4D7A-BC59-A233BADDDD2E}" srcId="{F0FDF44F-2785-4CC4-B1DF-FEC26E986B08}" destId="{02BCDAFA-9F45-404C-9CC0-4874D237E1A9}" srcOrd="2" destOrd="0" parTransId="{97CC24EC-69EA-4050-9692-540E1BB34FFC}" sibTransId="{4EAF392F-0138-4772-8F54-DD8CF28CD2AF}"/>
    <dgm:cxn modelId="{9863864B-2487-D644-9332-F5BC36250737}" type="presParOf" srcId="{985AE789-465C-1447-981D-93006D33FA61}" destId="{C8B4C789-F790-E24F-837A-1102A51DBE83}" srcOrd="0" destOrd="0" presId="urn:microsoft.com/office/officeart/2005/8/layout/vList2"/>
    <dgm:cxn modelId="{9B9351D7-5BE2-354E-8798-EB2B6F45E969}" type="presParOf" srcId="{985AE789-465C-1447-981D-93006D33FA61}" destId="{B695FA56-FF25-5C4F-9444-4B668127C1BA}" srcOrd="1" destOrd="0" presId="urn:microsoft.com/office/officeart/2005/8/layout/vList2"/>
    <dgm:cxn modelId="{1C12ED5D-E5A7-E540-803E-80E80C7D752E}" type="presParOf" srcId="{985AE789-465C-1447-981D-93006D33FA61}" destId="{F8C1FB87-B0AC-4546-A98C-1500129C9BF1}" srcOrd="2" destOrd="0" presId="urn:microsoft.com/office/officeart/2005/8/layout/vList2"/>
    <dgm:cxn modelId="{18B1B286-54FE-764E-9575-507D171C7900}" type="presParOf" srcId="{985AE789-465C-1447-981D-93006D33FA61}" destId="{E4F9D12F-B2B0-244C-B360-81D0FEF3C69D}" srcOrd="3" destOrd="0" presId="urn:microsoft.com/office/officeart/2005/8/layout/vList2"/>
    <dgm:cxn modelId="{F35689FD-807A-5449-A035-12B58AD0861E}" type="presParOf" srcId="{985AE789-465C-1447-981D-93006D33FA61}" destId="{1702EA39-6C90-CA4B-9BD4-E54E8BABF0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A9E7AB-CC4B-4D55-8864-EB04A865392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ACC2E9-2A68-431A-AF9D-E32F821E128C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Updated</a:t>
          </a:r>
          <a:r>
            <a:rPr lang="en-US" sz="2400" baseline="0" dirty="0">
              <a:solidFill>
                <a:schemeClr val="bg1"/>
              </a:solidFill>
            </a:rPr>
            <a:t> Groundwater Flow model for Aquifer that simulates FW/SW interactions</a:t>
          </a:r>
          <a:endParaRPr lang="en-US" sz="2400" dirty="0">
            <a:solidFill>
              <a:schemeClr val="bg1"/>
            </a:solidFill>
          </a:endParaRPr>
        </a:p>
      </dgm:t>
    </dgm:pt>
    <dgm:pt modelId="{9F717BAE-3443-4992-80A5-FD2A2EA9AC82}" type="parTrans" cxnId="{D17448DB-5CF7-43DF-A2B0-8B7D6B397051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0286F652-6211-4403-931C-A67876A8C6C6}" type="sibTrans" cxnId="{D17448DB-5CF7-43DF-A2B0-8B7D6B397051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B738E551-F583-499D-BA9A-330C3FBE1866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Incorporation of the Sea-level rise (SLR) scenarios into forward looking aquifer models</a:t>
          </a:r>
        </a:p>
      </dgm:t>
    </dgm:pt>
    <dgm:pt modelId="{E5CEA6CA-9A36-4B22-AAA2-075C0E388E1C}" type="parTrans" cxnId="{8DE40072-FEFF-41FA-8F9D-33A3854633C8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E9437C95-E8E9-4688-AEEE-A1434EAFCC9C}" type="sibTrans" cxnId="{8DE40072-FEFF-41FA-8F9D-33A3854633C8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8B31DD08-8EAC-40EE-BDA7-0C3C09BEC6AE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Uncertainty-bounded predictions of SWI and SLR impacts on aquifer water quality </a:t>
          </a:r>
        </a:p>
      </dgm:t>
    </dgm:pt>
    <dgm:pt modelId="{B288EB56-0B23-4F19-BB09-1D23997C1C5A}" type="parTrans" cxnId="{0961D462-56E8-422E-ABFA-0C33907617F9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810F7134-95F4-4462-BAC8-3E492F60FA77}" type="sibTrans" cxnId="{0961D462-56E8-422E-ABFA-0C33907617F9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97A5F37A-1207-4D70-AF02-5B60FDF981DB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Strategies and suggestions for mitigating impacts of SLR on water resources</a:t>
          </a:r>
        </a:p>
      </dgm:t>
    </dgm:pt>
    <dgm:pt modelId="{BADAD038-8386-4704-8697-E346EAA0A1B5}" type="parTrans" cxnId="{B5A0F1F0-C8FF-4709-AE33-29B3655DE44C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B29D53B1-9A18-4887-A7F3-0C9233B6182A}" type="sibTrans" cxnId="{B5A0F1F0-C8FF-4709-AE33-29B3655DE44C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92BAE923-0A67-6149-861F-BA7EBB258701}" type="pres">
      <dgm:prSet presAssocID="{2AA9E7AB-CC4B-4D55-8864-EB04A865392D}" presName="diagram" presStyleCnt="0">
        <dgm:presLayoutVars>
          <dgm:dir/>
          <dgm:resizeHandles val="exact"/>
        </dgm:presLayoutVars>
      </dgm:prSet>
      <dgm:spPr/>
    </dgm:pt>
    <dgm:pt modelId="{7492C8C3-74A9-CC4F-B5D2-22F9BFDC8E9D}" type="pres">
      <dgm:prSet presAssocID="{A4ACC2E9-2A68-431A-AF9D-E32F821E128C}" presName="node" presStyleLbl="node1" presStyleIdx="0" presStyleCnt="4">
        <dgm:presLayoutVars>
          <dgm:bulletEnabled val="1"/>
        </dgm:presLayoutVars>
      </dgm:prSet>
      <dgm:spPr/>
    </dgm:pt>
    <dgm:pt modelId="{F7B093AC-99D0-524C-8377-9A46DD8AFB33}" type="pres">
      <dgm:prSet presAssocID="{0286F652-6211-4403-931C-A67876A8C6C6}" presName="sibTrans" presStyleCnt="0"/>
      <dgm:spPr/>
    </dgm:pt>
    <dgm:pt modelId="{291F6044-75B7-F443-9334-92C007CE00A7}" type="pres">
      <dgm:prSet presAssocID="{B738E551-F583-499D-BA9A-330C3FBE1866}" presName="node" presStyleLbl="node1" presStyleIdx="1" presStyleCnt="4">
        <dgm:presLayoutVars>
          <dgm:bulletEnabled val="1"/>
        </dgm:presLayoutVars>
      </dgm:prSet>
      <dgm:spPr/>
    </dgm:pt>
    <dgm:pt modelId="{46DA0345-E0BF-CE45-B010-80ED40414C34}" type="pres">
      <dgm:prSet presAssocID="{E9437C95-E8E9-4688-AEEE-A1434EAFCC9C}" presName="sibTrans" presStyleCnt="0"/>
      <dgm:spPr/>
    </dgm:pt>
    <dgm:pt modelId="{303A76F9-44D8-CC4C-9DD5-CB914C79D2D0}" type="pres">
      <dgm:prSet presAssocID="{8B31DD08-8EAC-40EE-BDA7-0C3C09BEC6AE}" presName="node" presStyleLbl="node1" presStyleIdx="2" presStyleCnt="4">
        <dgm:presLayoutVars>
          <dgm:bulletEnabled val="1"/>
        </dgm:presLayoutVars>
      </dgm:prSet>
      <dgm:spPr/>
    </dgm:pt>
    <dgm:pt modelId="{1D13EFE5-5136-1C48-87C9-22C2C6EB09A1}" type="pres">
      <dgm:prSet presAssocID="{810F7134-95F4-4462-BAC8-3E492F60FA77}" presName="sibTrans" presStyleCnt="0"/>
      <dgm:spPr/>
    </dgm:pt>
    <dgm:pt modelId="{9846C800-2834-5248-94E8-001E33C0DB3A}" type="pres">
      <dgm:prSet presAssocID="{97A5F37A-1207-4D70-AF02-5B60FDF981DB}" presName="node" presStyleLbl="node1" presStyleIdx="3" presStyleCnt="4">
        <dgm:presLayoutVars>
          <dgm:bulletEnabled val="1"/>
        </dgm:presLayoutVars>
      </dgm:prSet>
      <dgm:spPr/>
    </dgm:pt>
  </dgm:ptLst>
  <dgm:cxnLst>
    <dgm:cxn modelId="{96408F29-F466-0C41-8C39-0D802328AA2D}" type="presOf" srcId="{2AA9E7AB-CC4B-4D55-8864-EB04A865392D}" destId="{92BAE923-0A67-6149-861F-BA7EBB258701}" srcOrd="0" destOrd="0" presId="urn:microsoft.com/office/officeart/2005/8/layout/default"/>
    <dgm:cxn modelId="{0961D462-56E8-422E-ABFA-0C33907617F9}" srcId="{2AA9E7AB-CC4B-4D55-8864-EB04A865392D}" destId="{8B31DD08-8EAC-40EE-BDA7-0C3C09BEC6AE}" srcOrd="2" destOrd="0" parTransId="{B288EB56-0B23-4F19-BB09-1D23997C1C5A}" sibTransId="{810F7134-95F4-4462-BAC8-3E492F60FA77}"/>
    <dgm:cxn modelId="{E7451069-F500-884D-80DE-4D6F1A3CB034}" type="presOf" srcId="{97A5F37A-1207-4D70-AF02-5B60FDF981DB}" destId="{9846C800-2834-5248-94E8-001E33C0DB3A}" srcOrd="0" destOrd="0" presId="urn:microsoft.com/office/officeart/2005/8/layout/default"/>
    <dgm:cxn modelId="{8DE40072-FEFF-41FA-8F9D-33A3854633C8}" srcId="{2AA9E7AB-CC4B-4D55-8864-EB04A865392D}" destId="{B738E551-F583-499D-BA9A-330C3FBE1866}" srcOrd="1" destOrd="0" parTransId="{E5CEA6CA-9A36-4B22-AAA2-075C0E388E1C}" sibTransId="{E9437C95-E8E9-4688-AEEE-A1434EAFCC9C}"/>
    <dgm:cxn modelId="{A6705774-E129-7C4D-8717-63E55AD56687}" type="presOf" srcId="{B738E551-F583-499D-BA9A-330C3FBE1866}" destId="{291F6044-75B7-F443-9334-92C007CE00A7}" srcOrd="0" destOrd="0" presId="urn:microsoft.com/office/officeart/2005/8/layout/default"/>
    <dgm:cxn modelId="{5DF69CA2-6735-824E-94B9-083863219E42}" type="presOf" srcId="{A4ACC2E9-2A68-431A-AF9D-E32F821E128C}" destId="{7492C8C3-74A9-CC4F-B5D2-22F9BFDC8E9D}" srcOrd="0" destOrd="0" presId="urn:microsoft.com/office/officeart/2005/8/layout/default"/>
    <dgm:cxn modelId="{D17448DB-5CF7-43DF-A2B0-8B7D6B397051}" srcId="{2AA9E7AB-CC4B-4D55-8864-EB04A865392D}" destId="{A4ACC2E9-2A68-431A-AF9D-E32F821E128C}" srcOrd="0" destOrd="0" parTransId="{9F717BAE-3443-4992-80A5-FD2A2EA9AC82}" sibTransId="{0286F652-6211-4403-931C-A67876A8C6C6}"/>
    <dgm:cxn modelId="{B5A0F1F0-C8FF-4709-AE33-29B3655DE44C}" srcId="{2AA9E7AB-CC4B-4D55-8864-EB04A865392D}" destId="{97A5F37A-1207-4D70-AF02-5B60FDF981DB}" srcOrd="3" destOrd="0" parTransId="{BADAD038-8386-4704-8697-E346EAA0A1B5}" sibTransId="{B29D53B1-9A18-4887-A7F3-0C9233B6182A}"/>
    <dgm:cxn modelId="{EE02A9F3-3E0C-924F-BAD4-DAC6D0D8DA92}" type="presOf" srcId="{8B31DD08-8EAC-40EE-BDA7-0C3C09BEC6AE}" destId="{303A76F9-44D8-CC4C-9DD5-CB914C79D2D0}" srcOrd="0" destOrd="0" presId="urn:microsoft.com/office/officeart/2005/8/layout/default"/>
    <dgm:cxn modelId="{55F8E9EC-EA91-4A4F-B602-BBB217FCFB53}" type="presParOf" srcId="{92BAE923-0A67-6149-861F-BA7EBB258701}" destId="{7492C8C3-74A9-CC4F-B5D2-22F9BFDC8E9D}" srcOrd="0" destOrd="0" presId="urn:microsoft.com/office/officeart/2005/8/layout/default"/>
    <dgm:cxn modelId="{4B989D1F-F33B-3A4A-A193-E99273852267}" type="presParOf" srcId="{92BAE923-0A67-6149-861F-BA7EBB258701}" destId="{F7B093AC-99D0-524C-8377-9A46DD8AFB33}" srcOrd="1" destOrd="0" presId="urn:microsoft.com/office/officeart/2005/8/layout/default"/>
    <dgm:cxn modelId="{1B54EA94-7450-4B44-A87A-4EA428499D16}" type="presParOf" srcId="{92BAE923-0A67-6149-861F-BA7EBB258701}" destId="{291F6044-75B7-F443-9334-92C007CE00A7}" srcOrd="2" destOrd="0" presId="urn:microsoft.com/office/officeart/2005/8/layout/default"/>
    <dgm:cxn modelId="{2FF497C0-252F-B94D-865D-985F27841C19}" type="presParOf" srcId="{92BAE923-0A67-6149-861F-BA7EBB258701}" destId="{46DA0345-E0BF-CE45-B010-80ED40414C34}" srcOrd="3" destOrd="0" presId="urn:microsoft.com/office/officeart/2005/8/layout/default"/>
    <dgm:cxn modelId="{C7F66C4D-530C-CB47-8CD4-1B0EF60D18D6}" type="presParOf" srcId="{92BAE923-0A67-6149-861F-BA7EBB258701}" destId="{303A76F9-44D8-CC4C-9DD5-CB914C79D2D0}" srcOrd="4" destOrd="0" presId="urn:microsoft.com/office/officeart/2005/8/layout/default"/>
    <dgm:cxn modelId="{4C8278D0-6082-9544-9A00-378872919D06}" type="presParOf" srcId="{92BAE923-0A67-6149-861F-BA7EBB258701}" destId="{1D13EFE5-5136-1C48-87C9-22C2C6EB09A1}" srcOrd="5" destOrd="0" presId="urn:microsoft.com/office/officeart/2005/8/layout/default"/>
    <dgm:cxn modelId="{A4ED5815-0CFC-DF40-AA4F-A19CF43D547D}" type="presParOf" srcId="{92BAE923-0A67-6149-861F-BA7EBB258701}" destId="{9846C800-2834-5248-94E8-001E33C0DB3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4C789-F790-E24F-837A-1102A51DBE83}">
      <dsp:nvSpPr>
        <dsp:cNvPr id="0" name=""/>
        <dsp:cNvSpPr/>
      </dsp:nvSpPr>
      <dsp:spPr>
        <a:xfrm>
          <a:off x="0" y="21854"/>
          <a:ext cx="6441319" cy="1579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Preliminary Assessment of possible location of FW/SW interface in region</a:t>
          </a:r>
        </a:p>
      </dsp:txBody>
      <dsp:txXfrm>
        <a:off x="77105" y="98959"/>
        <a:ext cx="6287109" cy="1425290"/>
      </dsp:txXfrm>
    </dsp:sp>
    <dsp:sp modelId="{B695FA56-FF25-5C4F-9444-4B668127C1BA}">
      <dsp:nvSpPr>
        <dsp:cNvPr id="0" name=""/>
        <dsp:cNvSpPr/>
      </dsp:nvSpPr>
      <dsp:spPr>
        <a:xfrm>
          <a:off x="0" y="1601354"/>
          <a:ext cx="6441319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51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1601354"/>
        <a:ext cx="6441319" cy="496800"/>
      </dsp:txXfrm>
    </dsp:sp>
    <dsp:sp modelId="{F8C1FB87-B0AC-4546-A98C-1500129C9BF1}">
      <dsp:nvSpPr>
        <dsp:cNvPr id="0" name=""/>
        <dsp:cNvSpPr/>
      </dsp:nvSpPr>
      <dsp:spPr>
        <a:xfrm>
          <a:off x="0" y="2098154"/>
          <a:ext cx="6441319" cy="1579500"/>
        </a:xfrm>
        <a:prstGeom prst="roundRect">
          <a:avLst/>
        </a:prstGeom>
        <a:gradFill rotWithShape="0">
          <a:gsLst>
            <a:gs pos="0">
              <a:schemeClr val="accent2">
                <a:hueOff val="-757357"/>
                <a:satOff val="5364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57357"/>
                <a:satOff val="5364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57357"/>
                <a:satOff val="5364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Refine Existing Hydrogeologic Model of Aquifer System</a:t>
          </a:r>
        </a:p>
      </dsp:txBody>
      <dsp:txXfrm>
        <a:off x="77105" y="2175259"/>
        <a:ext cx="6287109" cy="1425290"/>
      </dsp:txXfrm>
    </dsp:sp>
    <dsp:sp modelId="{40CBFC92-E696-054E-B1D5-AC89A7E8B8D5}">
      <dsp:nvSpPr>
        <dsp:cNvPr id="0" name=""/>
        <dsp:cNvSpPr/>
      </dsp:nvSpPr>
      <dsp:spPr>
        <a:xfrm>
          <a:off x="0" y="3677654"/>
          <a:ext cx="6441319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51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3677654"/>
        <a:ext cx="6441319" cy="496800"/>
      </dsp:txXfrm>
    </dsp:sp>
    <dsp:sp modelId="{1702EA39-6C90-CA4B-9BD4-E54E8BABF029}">
      <dsp:nvSpPr>
        <dsp:cNvPr id="0" name=""/>
        <dsp:cNvSpPr/>
      </dsp:nvSpPr>
      <dsp:spPr>
        <a:xfrm>
          <a:off x="0" y="4174454"/>
          <a:ext cx="6441319" cy="1579500"/>
        </a:xfrm>
        <a:prstGeom prst="roundRect">
          <a:avLst/>
        </a:prstGeom>
        <a:gradFill rotWithShape="0">
          <a:gsLst>
            <a:gs pos="0">
              <a:schemeClr val="accent2">
                <a:hueOff val="-1514713"/>
                <a:satOff val="10727"/>
                <a:lumOff val="15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514713"/>
                <a:satOff val="10727"/>
                <a:lumOff val="15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514713"/>
                <a:satOff val="10727"/>
                <a:lumOff val="15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Develop Groundwater Flow Model with Updated Geometry and Boundary Conditions </a:t>
          </a:r>
        </a:p>
      </dsp:txBody>
      <dsp:txXfrm>
        <a:off x="77105" y="4251559"/>
        <a:ext cx="6287109" cy="14252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4C789-F790-E24F-837A-1102A51DBE83}">
      <dsp:nvSpPr>
        <dsp:cNvPr id="0" name=""/>
        <dsp:cNvSpPr/>
      </dsp:nvSpPr>
      <dsp:spPr>
        <a:xfrm>
          <a:off x="0" y="4329"/>
          <a:ext cx="6441319" cy="1753903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Determine the relationship between surface water features (ponds, </a:t>
          </a:r>
          <a:r>
            <a:rPr lang="en-US" sz="2600" kern="1200" dirty="0" err="1"/>
            <a:t>etc</a:t>
          </a:r>
          <a:r>
            <a:rPr lang="en-US" sz="2600" kern="1200" dirty="0"/>
            <a:t>) and the freshwater/salt water mixing zone</a:t>
          </a:r>
        </a:p>
      </dsp:txBody>
      <dsp:txXfrm>
        <a:off x="85618" y="89947"/>
        <a:ext cx="6270083" cy="1582667"/>
      </dsp:txXfrm>
    </dsp:sp>
    <dsp:sp modelId="{B695FA56-FF25-5C4F-9444-4B668127C1BA}">
      <dsp:nvSpPr>
        <dsp:cNvPr id="0" name=""/>
        <dsp:cNvSpPr/>
      </dsp:nvSpPr>
      <dsp:spPr>
        <a:xfrm>
          <a:off x="0" y="1758232"/>
          <a:ext cx="6441319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51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1758232"/>
        <a:ext cx="6441319" cy="430560"/>
      </dsp:txXfrm>
    </dsp:sp>
    <dsp:sp modelId="{F8C1FB87-B0AC-4546-A98C-1500129C9BF1}">
      <dsp:nvSpPr>
        <dsp:cNvPr id="0" name=""/>
        <dsp:cNvSpPr/>
      </dsp:nvSpPr>
      <dsp:spPr>
        <a:xfrm>
          <a:off x="0" y="1955114"/>
          <a:ext cx="6441319" cy="1753903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Assess the different mechanisms of saline intrusion and vulnerability to the freshwater aquifer system</a:t>
          </a:r>
        </a:p>
      </dsp:txBody>
      <dsp:txXfrm>
        <a:off x="85618" y="2040732"/>
        <a:ext cx="6270083" cy="1582667"/>
      </dsp:txXfrm>
    </dsp:sp>
    <dsp:sp modelId="{1702EA39-6C90-CA4B-9BD4-E54E8BABF029}">
      <dsp:nvSpPr>
        <dsp:cNvPr id="0" name=""/>
        <dsp:cNvSpPr/>
      </dsp:nvSpPr>
      <dsp:spPr>
        <a:xfrm>
          <a:off x="0" y="4017576"/>
          <a:ext cx="6441319" cy="1753903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Provide recommendations for future well placement/development and predictive scenarios for sea-level rise impacts on aquifer productivity and salinity</a:t>
          </a:r>
        </a:p>
      </dsp:txBody>
      <dsp:txXfrm>
        <a:off x="85618" y="4103194"/>
        <a:ext cx="6270083" cy="15826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2C8C3-74A9-CC4F-B5D2-22F9BFDC8E9D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Updated</a:t>
          </a:r>
          <a:r>
            <a:rPr lang="en-US" sz="2400" kern="1200" baseline="0" dirty="0">
              <a:solidFill>
                <a:schemeClr val="bg1"/>
              </a:solidFill>
            </a:rPr>
            <a:t> Groundwater Flow model for Aquifer that simulates FW/SW interactions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748064" y="2975"/>
        <a:ext cx="3342605" cy="2005563"/>
      </dsp:txXfrm>
    </dsp:sp>
    <dsp:sp modelId="{291F6044-75B7-F443-9334-92C007CE00A7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5">
            <a:hueOff val="-503698"/>
            <a:satOff val="3410"/>
            <a:lumOff val="-3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Incorporation of the Sea-level rise (SLR) scenarios into forward looking aquifer models</a:t>
          </a:r>
        </a:p>
      </dsp:txBody>
      <dsp:txXfrm>
        <a:off x="5424930" y="2975"/>
        <a:ext cx="3342605" cy="2005563"/>
      </dsp:txXfrm>
    </dsp:sp>
    <dsp:sp modelId="{303A76F9-44D8-CC4C-9DD5-CB914C79D2D0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5">
            <a:hueOff val="-1007396"/>
            <a:satOff val="6821"/>
            <a:lumOff val="-6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Uncertainty-bounded predictions of SWI and SLR impacts on aquifer water quality </a:t>
          </a:r>
        </a:p>
      </dsp:txBody>
      <dsp:txXfrm>
        <a:off x="1748064" y="2342799"/>
        <a:ext cx="3342605" cy="2005563"/>
      </dsp:txXfrm>
    </dsp:sp>
    <dsp:sp modelId="{9846C800-2834-5248-94E8-001E33C0DB3A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5">
            <a:hueOff val="-1511094"/>
            <a:satOff val="10231"/>
            <a:lumOff val="-9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Strategies and suggestions for mitigating impacts of SLR on water resources</a:t>
          </a:r>
        </a:p>
      </dsp:txBody>
      <dsp:txXfrm>
        <a:off x="5424930" y="2342799"/>
        <a:ext cx="3342605" cy="200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E91C9-AE90-2D46-AA9A-225025F9B23E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5E345-B7D6-9244-97A3-475BE152C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7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3570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467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321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969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E345-B7D6-9244-97A3-475BE152C4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 other thing we did was collect Horizontal to Vertical Spectral Ratio (HVSR) data to estimate the depth to bedrock.</a:t>
            </a:r>
          </a:p>
          <a:p>
            <a:pPr marL="228600" indent="-228600">
              <a:buAutoNum type="arabicPeriod"/>
            </a:pPr>
            <a:r>
              <a:rPr lang="en-US" dirty="0"/>
              <a:t>I am going to hand it over to Bill to provide a little background on this.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4E6A8-B89A-4E73-BB2C-C1C4536FA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33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5572" indent="-235572">
              <a:buAutoNum type="arabicPeriod"/>
            </a:pPr>
            <a:r>
              <a:rPr lang="en-US" dirty="0"/>
              <a:t>To fill in gaps where we have sparser well coverage, we spent all last summer collecting HVSR (Horizontal to Vertical Spectral Ratio) data.</a:t>
            </a:r>
          </a:p>
          <a:p>
            <a:pPr marL="235572" indent="-235572">
              <a:buAutoNum type="arabicPeriod"/>
            </a:pPr>
            <a:r>
              <a:rPr lang="en-US" dirty="0"/>
              <a:t>This is where Bill Clement will lead the project. </a:t>
            </a:r>
          </a:p>
          <a:p>
            <a:pPr marL="235572" indent="-235572">
              <a:buAutoNum type="arabicPeriod"/>
            </a:pPr>
            <a:r>
              <a:rPr lang="en-US" dirty="0"/>
              <a:t>This is a passive seismic method that uses a three component seismometer to record ambient noise in the earth</a:t>
            </a:r>
          </a:p>
          <a:p>
            <a:pPr marL="235572" indent="-235572">
              <a:buAutoNum type="arabicPeriod"/>
            </a:pPr>
            <a:r>
              <a:rPr lang="en-US" dirty="0"/>
              <a:t>This could be wind, storms, distant tremors, cars, waves crashing on the beach.</a:t>
            </a:r>
          </a:p>
          <a:p>
            <a:pPr marL="235572" indent="-235572">
              <a:buAutoNum type="arabicPeriod"/>
            </a:pPr>
            <a:r>
              <a:rPr lang="en-US" dirty="0"/>
              <a:t>You place the seismometer on the ground oriented to north, connect it to a computer, battery and GPS device and simply record the ambient noise for 30 minutes.</a:t>
            </a:r>
          </a:p>
          <a:p>
            <a:pPr marL="235572" indent="-235572">
              <a:buAutoNum type="arabicPeriod"/>
            </a:pPr>
            <a:r>
              <a:rPr lang="en-US" dirty="0"/>
              <a:t>The method relies on the high shear wave acoustic impedance contrast between the overlying unconsolidated sediments  and the underlying solid bedrock.</a:t>
            </a:r>
          </a:p>
          <a:p>
            <a:pPr marL="235572" indent="-235572">
              <a:buAutoNum type="arabicPeriod"/>
            </a:pPr>
            <a:r>
              <a:rPr lang="en-US" dirty="0"/>
              <a:t>Taking the spectral ratio of horizontal components to the vertical component produces a resonance frequency in the unconsolidated overburden that is a fundamental characteristic of the site</a:t>
            </a:r>
          </a:p>
          <a:p>
            <a:pPr marL="235572" indent="-235572">
              <a:buAutoNum type="arabicPeriod"/>
            </a:pPr>
            <a:r>
              <a:rPr lang="en-US" dirty="0"/>
              <a:t>Besides fundamental frequency, HVSR also allows determination of the average shear wave velocity of the unconsolidated overburden when measurements are taken at locations with known depth to bedrock</a:t>
            </a:r>
          </a:p>
          <a:p>
            <a:pPr marL="235572" indent="-235572">
              <a:buAutoNum type="arabicPeriod"/>
            </a:pPr>
            <a:r>
              <a:rPr lang="en-US" dirty="0"/>
              <a:t>We can determine the thickness of the overburden if a local depth vs. fundamental frequency calibration curve is available </a:t>
            </a:r>
          </a:p>
          <a:p>
            <a:pPr marL="235572" indent="-235572">
              <a:buAutoNum type="arabicPeriod"/>
            </a:pPr>
            <a:r>
              <a:rPr lang="en-US" dirty="0"/>
              <a:t>One of the outcomes of this study will be to develop a local curve calibration curve for MA</a:t>
            </a:r>
          </a:p>
          <a:p>
            <a:pPr marL="235572" indent="-235572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434C0-68D8-41AB-85C3-AB98D4307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906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So for about three months last summer the students teamed up in pairs and fanned out across Massachusetts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4E6A8-B89A-4E73-BB2C-C1C4536FA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6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0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0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9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solidFill>
          <a:srgbClr val="F2F2F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/>
          <p:nvPr/>
        </p:nvSpPr>
        <p:spPr>
          <a:xfrm flipH="1">
            <a:off x="10216342" y="732153"/>
            <a:ext cx="1975658" cy="6125847"/>
          </a:xfrm>
          <a:prstGeom prst="rtTriangle">
            <a:avLst/>
          </a:prstGeom>
          <a:solidFill>
            <a:schemeClr val="dk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6"/>
          <p:cNvSpPr/>
          <p:nvPr/>
        </p:nvSpPr>
        <p:spPr>
          <a:xfrm flipH="1">
            <a:off x="2723803" y="5202238"/>
            <a:ext cx="9459883" cy="1655762"/>
          </a:xfrm>
          <a:prstGeom prst="rtTriangle">
            <a:avLst/>
          </a:prstGeom>
          <a:solidFill>
            <a:schemeClr val="dk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6"/>
          <p:cNvSpPr txBox="1">
            <a:spLocks noGrp="1"/>
          </p:cNvSpPr>
          <p:nvPr>
            <p:ph type="ctrTitle"/>
          </p:nvPr>
        </p:nvSpPr>
        <p:spPr>
          <a:xfrm>
            <a:off x="838200" y="1655761"/>
            <a:ext cx="7772400" cy="185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rebuchet MS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16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77482" y="-316588"/>
            <a:ext cx="2231364" cy="209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9824" y="231543"/>
            <a:ext cx="3074574" cy="129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838200" y="3684588"/>
            <a:ext cx="7770091" cy="15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948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319" y="273065"/>
            <a:ext cx="10971656" cy="114495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992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319" y="1604413"/>
            <a:ext cx="10971656" cy="3977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37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3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0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7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7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3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0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7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12/13/22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7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5.jpeg"/><Relationship Id="rId4" Type="http://schemas.openxmlformats.org/officeDocument/2006/relationships/diagramData" Target="../diagrams/data3.xml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A8073D1-A755-3342-B689-F4E6707C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ltwater Intrusion Taskforce Logo">
            <a:extLst>
              <a:ext uri="{FF2B5EF4-FFF2-40B4-BE49-F238E27FC236}">
                <a16:creationId xmlns:a16="http://schemas.microsoft.com/office/drawing/2014/main" id="{F53B0041-3D2E-1F4D-8D95-9D43B5E72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9284" y="2226508"/>
            <a:ext cx="2018040" cy="156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nicipal Vulnerability Preparedness Logo">
            <a:extLst>
              <a:ext uri="{FF2B5EF4-FFF2-40B4-BE49-F238E27FC236}">
                <a16:creationId xmlns:a16="http://schemas.microsoft.com/office/drawing/2014/main" id="{5F194A1B-EC3C-0845-B375-B507F32C4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4615" y="74009"/>
            <a:ext cx="1852710" cy="19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Google Shape;52;p1"/>
          <p:cNvSpPr txBox="1">
            <a:spLocks noGrp="1"/>
          </p:cNvSpPr>
          <p:nvPr>
            <p:ph type="ctrTitle"/>
          </p:nvPr>
        </p:nvSpPr>
        <p:spPr>
          <a:xfrm>
            <a:off x="1285345" y="4370314"/>
            <a:ext cx="9716883" cy="107158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  <a:buClr>
                <a:schemeClr val="dk2"/>
              </a:buClr>
              <a:buSzPts val="5400"/>
            </a:pPr>
            <a:r>
              <a:rPr lang="en-US" sz="3400" dirty="0">
                <a:solidFill>
                  <a:srgbClr val="FEFFFF"/>
                </a:solidFill>
              </a:rPr>
              <a:t>Salt-Water Intrusion Vulnerability Assessment in Plymouth, MA – Compounding effects of Sea-Level Rise on Water Quality and Aquifer Sustainability </a:t>
            </a:r>
          </a:p>
        </p:txBody>
      </p:sp>
      <p:sp>
        <p:nvSpPr>
          <p:cNvPr id="53" name="Google Shape;53;p1"/>
          <p:cNvSpPr txBox="1">
            <a:spLocks noGrp="1"/>
          </p:cNvSpPr>
          <p:nvPr>
            <p:ph type="subTitle" idx="4294967295"/>
          </p:nvPr>
        </p:nvSpPr>
        <p:spPr>
          <a:xfrm>
            <a:off x="1285346" y="5281863"/>
            <a:ext cx="9762851" cy="53821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0" marR="0" lvl="0" indent="0"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b="0" i="0" u="none" strike="noStrike" cap="none" dirty="0">
                <a:solidFill>
                  <a:srgbClr val="FEFFFF"/>
                </a:solidFill>
                <a:sym typeface="Arial"/>
              </a:rPr>
              <a:t>Professor </a:t>
            </a:r>
            <a:r>
              <a:rPr lang="en-US" sz="1800" dirty="0">
                <a:solidFill>
                  <a:srgbClr val="FEFFFF"/>
                </a:solidFill>
                <a:sym typeface="Arial"/>
              </a:rPr>
              <a:t>David </a:t>
            </a:r>
            <a:r>
              <a:rPr lang="en-US" sz="1800" dirty="0" err="1">
                <a:solidFill>
                  <a:srgbClr val="FEFFFF"/>
                </a:solidFill>
                <a:sym typeface="Arial"/>
              </a:rPr>
              <a:t>Boutt</a:t>
            </a:r>
            <a:r>
              <a:rPr lang="en-US" sz="1800" dirty="0">
                <a:solidFill>
                  <a:srgbClr val="FEFFFF"/>
                </a:solidFill>
                <a:sym typeface="Arial"/>
              </a:rPr>
              <a:t> and team</a:t>
            </a:r>
            <a:endParaRPr lang="en-US" sz="1800" b="0" i="0" u="none" strike="noStrike" cap="none" dirty="0">
              <a:solidFill>
                <a:srgbClr val="FEFFFF"/>
              </a:solidFill>
              <a:sym typeface="Arial"/>
            </a:endParaRPr>
          </a:p>
          <a:p>
            <a:pPr marL="0" marR="0" lvl="0" indent="0"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b="0" i="0" u="none" strike="noStrike" cap="none" dirty="0">
                <a:solidFill>
                  <a:srgbClr val="FEFFFF"/>
                </a:solidFill>
                <a:sym typeface="Arial"/>
              </a:rPr>
              <a:t>University of Massachusetts Amherst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397B740C-3BA6-F048-9B4C-9BD5B90E2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14" y="0"/>
            <a:ext cx="5061857" cy="15655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3662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78"/>
            <a:ext cx="8182708" cy="1143000"/>
          </a:xfrm>
        </p:spPr>
        <p:txBody>
          <a:bodyPr>
            <a:normAutofit fontScale="90000"/>
          </a:bodyPr>
          <a:lstStyle/>
          <a:p>
            <a:r>
              <a:rPr lang="en-US" sz="3900" b="1" dirty="0">
                <a:latin typeface="Garamond" charset="0"/>
                <a:ea typeface="Garamond" charset="0"/>
                <a:cs typeface="Garamond" charset="0"/>
              </a:rPr>
              <a:t>Groundwater Flow in the Plymouth-Carver Aquifer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6012" y="6351618"/>
            <a:ext cx="367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Hansen and Lapham, 1992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82" y="1037562"/>
            <a:ext cx="9144000" cy="53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33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87276-4934-994B-BFF8-9AEC6A441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4" y="0"/>
            <a:ext cx="2668981" cy="36857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5C1859B-5D43-CD4A-972A-CD612EF6E0D1}"/>
              </a:ext>
            </a:extLst>
          </p:cNvPr>
          <p:cNvGrpSpPr/>
          <p:nvPr/>
        </p:nvGrpSpPr>
        <p:grpSpPr>
          <a:xfrm>
            <a:off x="3410458" y="1"/>
            <a:ext cx="8899885" cy="6696432"/>
            <a:chOff x="3410458" y="1"/>
            <a:chExt cx="8899885" cy="66964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44F84A-1603-7940-88B8-C5395655DA07}"/>
                </a:ext>
              </a:extLst>
            </p:cNvPr>
            <p:cNvGrpSpPr/>
            <p:nvPr/>
          </p:nvGrpSpPr>
          <p:grpSpPr>
            <a:xfrm>
              <a:off x="3410458" y="93401"/>
              <a:ext cx="8899885" cy="6603032"/>
              <a:chOff x="3410458" y="93401"/>
              <a:chExt cx="8899885" cy="6603032"/>
            </a:xfrm>
          </p:grpSpPr>
          <p:pic>
            <p:nvPicPr>
              <p:cNvPr id="36865" name="Picture 3">
                <a:extLst>
                  <a:ext uri="{FF2B5EF4-FFF2-40B4-BE49-F238E27FC236}">
                    <a16:creationId xmlns:a16="http://schemas.microsoft.com/office/drawing/2014/main" id="{CDC59586-8686-3842-9B81-3FCB187DD9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90"/>
              <a:stretch/>
            </p:blipFill>
            <p:spPr bwMode="auto">
              <a:xfrm>
                <a:off x="5452343" y="161566"/>
                <a:ext cx="6858000" cy="6534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5C776183-4623-A946-A8E1-28F2AF47E6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977" t="2214" b="55310"/>
              <a:stretch/>
            </p:blipFill>
            <p:spPr bwMode="auto">
              <a:xfrm>
                <a:off x="3410458" y="93401"/>
                <a:ext cx="2196175" cy="3685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7B8924-05C4-1745-9A18-4C0C146EDDFF}"/>
                </a:ext>
              </a:extLst>
            </p:cNvPr>
            <p:cNvSpPr/>
            <p:nvPr/>
          </p:nvSpPr>
          <p:spPr>
            <a:xfrm>
              <a:off x="10325686" y="1"/>
              <a:ext cx="1716260" cy="135049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4A0BC0-F14A-344B-BACF-2B8451CEB307}"/>
              </a:ext>
            </a:extLst>
          </p:cNvPr>
          <p:cNvSpPr txBox="1"/>
          <p:nvPr/>
        </p:nvSpPr>
        <p:spPr>
          <a:xfrm>
            <a:off x="9597293" y="6050102"/>
            <a:ext cx="2275944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Masterson et al., 2009</a:t>
            </a:r>
          </a:p>
          <a:p>
            <a:r>
              <a:rPr lang="en-US" dirty="0"/>
              <a:t>USGS SIR 2009–5063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49B671-DBFE-7947-9A0F-34BF7179A60F}"/>
              </a:ext>
            </a:extLst>
          </p:cNvPr>
          <p:cNvGrpSpPr/>
          <p:nvPr/>
        </p:nvGrpSpPr>
        <p:grpSpPr>
          <a:xfrm>
            <a:off x="265942" y="3779137"/>
            <a:ext cx="5255162" cy="3059515"/>
            <a:chOff x="265942" y="3779137"/>
            <a:chExt cx="5255162" cy="305951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82F0AC-644B-C24E-B761-9789ABD926A4}"/>
                </a:ext>
              </a:extLst>
            </p:cNvPr>
            <p:cNvSpPr/>
            <p:nvPr/>
          </p:nvSpPr>
          <p:spPr>
            <a:xfrm>
              <a:off x="265942" y="3779137"/>
              <a:ext cx="5255162" cy="3010486"/>
            </a:xfrm>
            <a:custGeom>
              <a:avLst/>
              <a:gdLst>
                <a:gd name="connsiteX0" fmla="*/ 0 w 5255162"/>
                <a:gd name="connsiteY0" fmla="*/ 0 h 3010486"/>
                <a:gd name="connsiteX1" fmla="*/ 709447 w 5255162"/>
                <a:gd name="connsiteY1" fmla="*/ 0 h 3010486"/>
                <a:gd name="connsiteX2" fmla="*/ 1208687 w 5255162"/>
                <a:gd name="connsiteY2" fmla="*/ 0 h 3010486"/>
                <a:gd name="connsiteX3" fmla="*/ 1813031 w 5255162"/>
                <a:gd name="connsiteY3" fmla="*/ 0 h 3010486"/>
                <a:gd name="connsiteX4" fmla="*/ 2575029 w 5255162"/>
                <a:gd name="connsiteY4" fmla="*/ 0 h 3010486"/>
                <a:gd name="connsiteX5" fmla="*/ 3231925 w 5255162"/>
                <a:gd name="connsiteY5" fmla="*/ 0 h 3010486"/>
                <a:gd name="connsiteX6" fmla="*/ 3941372 w 5255162"/>
                <a:gd name="connsiteY6" fmla="*/ 0 h 3010486"/>
                <a:gd name="connsiteX7" fmla="*/ 4545715 w 5255162"/>
                <a:gd name="connsiteY7" fmla="*/ 0 h 3010486"/>
                <a:gd name="connsiteX8" fmla="*/ 5255162 w 5255162"/>
                <a:gd name="connsiteY8" fmla="*/ 0 h 3010486"/>
                <a:gd name="connsiteX9" fmla="*/ 5255162 w 5255162"/>
                <a:gd name="connsiteY9" fmla="*/ 662307 h 3010486"/>
                <a:gd name="connsiteX10" fmla="*/ 5255162 w 5255162"/>
                <a:gd name="connsiteY10" fmla="*/ 1204194 h 3010486"/>
                <a:gd name="connsiteX11" fmla="*/ 5255162 w 5255162"/>
                <a:gd name="connsiteY11" fmla="*/ 1715977 h 3010486"/>
                <a:gd name="connsiteX12" fmla="*/ 5255162 w 5255162"/>
                <a:gd name="connsiteY12" fmla="*/ 2257865 h 3010486"/>
                <a:gd name="connsiteX13" fmla="*/ 5255162 w 5255162"/>
                <a:gd name="connsiteY13" fmla="*/ 3010486 h 3010486"/>
                <a:gd name="connsiteX14" fmla="*/ 4598267 w 5255162"/>
                <a:gd name="connsiteY14" fmla="*/ 3010486 h 3010486"/>
                <a:gd name="connsiteX15" fmla="*/ 3941372 w 5255162"/>
                <a:gd name="connsiteY15" fmla="*/ 3010486 h 3010486"/>
                <a:gd name="connsiteX16" fmla="*/ 3389579 w 5255162"/>
                <a:gd name="connsiteY16" fmla="*/ 3010486 h 3010486"/>
                <a:gd name="connsiteX17" fmla="*/ 2732684 w 5255162"/>
                <a:gd name="connsiteY17" fmla="*/ 3010486 h 3010486"/>
                <a:gd name="connsiteX18" fmla="*/ 2075789 w 5255162"/>
                <a:gd name="connsiteY18" fmla="*/ 3010486 h 3010486"/>
                <a:gd name="connsiteX19" fmla="*/ 1418894 w 5255162"/>
                <a:gd name="connsiteY19" fmla="*/ 3010486 h 3010486"/>
                <a:gd name="connsiteX20" fmla="*/ 761998 w 5255162"/>
                <a:gd name="connsiteY20" fmla="*/ 3010486 h 3010486"/>
                <a:gd name="connsiteX21" fmla="*/ 0 w 5255162"/>
                <a:gd name="connsiteY21" fmla="*/ 3010486 h 3010486"/>
                <a:gd name="connsiteX22" fmla="*/ 0 w 5255162"/>
                <a:gd name="connsiteY22" fmla="*/ 2378284 h 3010486"/>
                <a:gd name="connsiteX23" fmla="*/ 0 w 5255162"/>
                <a:gd name="connsiteY23" fmla="*/ 1746082 h 3010486"/>
                <a:gd name="connsiteX24" fmla="*/ 0 w 5255162"/>
                <a:gd name="connsiteY24" fmla="*/ 1113880 h 3010486"/>
                <a:gd name="connsiteX25" fmla="*/ 0 w 5255162"/>
                <a:gd name="connsiteY25" fmla="*/ 0 h 301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55162" h="3010486" fill="none" extrusionOk="0">
                  <a:moveTo>
                    <a:pt x="0" y="0"/>
                  </a:moveTo>
                  <a:cubicBezTo>
                    <a:pt x="287713" y="-21357"/>
                    <a:pt x="437037" y="21377"/>
                    <a:pt x="709447" y="0"/>
                  </a:cubicBezTo>
                  <a:cubicBezTo>
                    <a:pt x="981857" y="-21377"/>
                    <a:pt x="1027462" y="11391"/>
                    <a:pt x="1208687" y="0"/>
                  </a:cubicBezTo>
                  <a:cubicBezTo>
                    <a:pt x="1389912" y="-11391"/>
                    <a:pt x="1605809" y="28754"/>
                    <a:pt x="1813031" y="0"/>
                  </a:cubicBezTo>
                  <a:cubicBezTo>
                    <a:pt x="2020253" y="-28754"/>
                    <a:pt x="2364119" y="8614"/>
                    <a:pt x="2575029" y="0"/>
                  </a:cubicBezTo>
                  <a:cubicBezTo>
                    <a:pt x="2785939" y="-8614"/>
                    <a:pt x="2996700" y="10978"/>
                    <a:pt x="3231925" y="0"/>
                  </a:cubicBezTo>
                  <a:cubicBezTo>
                    <a:pt x="3467150" y="-10978"/>
                    <a:pt x="3661582" y="-24092"/>
                    <a:pt x="3941372" y="0"/>
                  </a:cubicBezTo>
                  <a:cubicBezTo>
                    <a:pt x="4221162" y="24092"/>
                    <a:pt x="4417161" y="-14191"/>
                    <a:pt x="4545715" y="0"/>
                  </a:cubicBezTo>
                  <a:cubicBezTo>
                    <a:pt x="4674269" y="14191"/>
                    <a:pt x="5077272" y="28603"/>
                    <a:pt x="5255162" y="0"/>
                  </a:cubicBezTo>
                  <a:cubicBezTo>
                    <a:pt x="5257897" y="261574"/>
                    <a:pt x="5273638" y="519398"/>
                    <a:pt x="5255162" y="662307"/>
                  </a:cubicBezTo>
                  <a:cubicBezTo>
                    <a:pt x="5236686" y="805216"/>
                    <a:pt x="5255086" y="1079125"/>
                    <a:pt x="5255162" y="1204194"/>
                  </a:cubicBezTo>
                  <a:cubicBezTo>
                    <a:pt x="5255238" y="1329263"/>
                    <a:pt x="5268522" y="1534356"/>
                    <a:pt x="5255162" y="1715977"/>
                  </a:cubicBezTo>
                  <a:cubicBezTo>
                    <a:pt x="5241802" y="1897598"/>
                    <a:pt x="5248571" y="2067798"/>
                    <a:pt x="5255162" y="2257865"/>
                  </a:cubicBezTo>
                  <a:cubicBezTo>
                    <a:pt x="5261753" y="2447932"/>
                    <a:pt x="5268476" y="2856908"/>
                    <a:pt x="5255162" y="3010486"/>
                  </a:cubicBezTo>
                  <a:cubicBezTo>
                    <a:pt x="5111506" y="3031998"/>
                    <a:pt x="4840941" y="3014685"/>
                    <a:pt x="4598267" y="3010486"/>
                  </a:cubicBezTo>
                  <a:cubicBezTo>
                    <a:pt x="4355593" y="3006287"/>
                    <a:pt x="4144876" y="3028279"/>
                    <a:pt x="3941372" y="3010486"/>
                  </a:cubicBezTo>
                  <a:cubicBezTo>
                    <a:pt x="3737869" y="2992693"/>
                    <a:pt x="3605715" y="3017558"/>
                    <a:pt x="3389579" y="3010486"/>
                  </a:cubicBezTo>
                  <a:cubicBezTo>
                    <a:pt x="3173443" y="3003414"/>
                    <a:pt x="2879940" y="3032646"/>
                    <a:pt x="2732684" y="3010486"/>
                  </a:cubicBezTo>
                  <a:cubicBezTo>
                    <a:pt x="2585428" y="2988326"/>
                    <a:pt x="2368834" y="2993292"/>
                    <a:pt x="2075789" y="3010486"/>
                  </a:cubicBezTo>
                  <a:cubicBezTo>
                    <a:pt x="1782745" y="3027680"/>
                    <a:pt x="1596823" y="3024496"/>
                    <a:pt x="1418894" y="3010486"/>
                  </a:cubicBezTo>
                  <a:cubicBezTo>
                    <a:pt x="1240965" y="2996476"/>
                    <a:pt x="1001641" y="2983386"/>
                    <a:pt x="761998" y="3010486"/>
                  </a:cubicBezTo>
                  <a:cubicBezTo>
                    <a:pt x="522355" y="3037586"/>
                    <a:pt x="333860" y="3039272"/>
                    <a:pt x="0" y="3010486"/>
                  </a:cubicBezTo>
                  <a:cubicBezTo>
                    <a:pt x="16971" y="2845007"/>
                    <a:pt x="-23931" y="2654824"/>
                    <a:pt x="0" y="2378284"/>
                  </a:cubicBezTo>
                  <a:cubicBezTo>
                    <a:pt x="23931" y="2101744"/>
                    <a:pt x="-8417" y="1939458"/>
                    <a:pt x="0" y="1746082"/>
                  </a:cubicBezTo>
                  <a:cubicBezTo>
                    <a:pt x="8417" y="1552706"/>
                    <a:pt x="-14580" y="1422232"/>
                    <a:pt x="0" y="1113880"/>
                  </a:cubicBezTo>
                  <a:cubicBezTo>
                    <a:pt x="14580" y="805528"/>
                    <a:pt x="9445" y="243595"/>
                    <a:pt x="0" y="0"/>
                  </a:cubicBezTo>
                  <a:close/>
                </a:path>
                <a:path w="5255162" h="3010486" stroke="0" extrusionOk="0">
                  <a:moveTo>
                    <a:pt x="0" y="0"/>
                  </a:moveTo>
                  <a:cubicBezTo>
                    <a:pt x="134009" y="9202"/>
                    <a:pt x="326895" y="-5913"/>
                    <a:pt x="604344" y="0"/>
                  </a:cubicBezTo>
                  <a:cubicBezTo>
                    <a:pt x="881793" y="5913"/>
                    <a:pt x="918724" y="13971"/>
                    <a:pt x="1103584" y="0"/>
                  </a:cubicBezTo>
                  <a:cubicBezTo>
                    <a:pt x="1288444" y="-13971"/>
                    <a:pt x="1489696" y="-11824"/>
                    <a:pt x="1865583" y="0"/>
                  </a:cubicBezTo>
                  <a:cubicBezTo>
                    <a:pt x="2241470" y="11824"/>
                    <a:pt x="2286475" y="23159"/>
                    <a:pt x="2469926" y="0"/>
                  </a:cubicBezTo>
                  <a:cubicBezTo>
                    <a:pt x="2653377" y="-23159"/>
                    <a:pt x="2863059" y="17467"/>
                    <a:pt x="3074270" y="0"/>
                  </a:cubicBezTo>
                  <a:cubicBezTo>
                    <a:pt x="3285481" y="-17467"/>
                    <a:pt x="3475764" y="-3025"/>
                    <a:pt x="3836268" y="0"/>
                  </a:cubicBezTo>
                  <a:cubicBezTo>
                    <a:pt x="4196772" y="3025"/>
                    <a:pt x="4183965" y="-2777"/>
                    <a:pt x="4388060" y="0"/>
                  </a:cubicBezTo>
                  <a:cubicBezTo>
                    <a:pt x="4592155" y="2777"/>
                    <a:pt x="5063398" y="36200"/>
                    <a:pt x="5255162" y="0"/>
                  </a:cubicBezTo>
                  <a:cubicBezTo>
                    <a:pt x="5283896" y="329684"/>
                    <a:pt x="5253280" y="500654"/>
                    <a:pt x="5255162" y="662307"/>
                  </a:cubicBezTo>
                  <a:cubicBezTo>
                    <a:pt x="5257044" y="823960"/>
                    <a:pt x="5242079" y="956241"/>
                    <a:pt x="5255162" y="1204194"/>
                  </a:cubicBezTo>
                  <a:cubicBezTo>
                    <a:pt x="5268245" y="1452147"/>
                    <a:pt x="5256983" y="1535868"/>
                    <a:pt x="5255162" y="1806292"/>
                  </a:cubicBezTo>
                  <a:cubicBezTo>
                    <a:pt x="5253341" y="2076716"/>
                    <a:pt x="5270708" y="2187902"/>
                    <a:pt x="5255162" y="2438494"/>
                  </a:cubicBezTo>
                  <a:cubicBezTo>
                    <a:pt x="5239616" y="2689086"/>
                    <a:pt x="5234785" y="2736958"/>
                    <a:pt x="5255162" y="3010486"/>
                  </a:cubicBezTo>
                  <a:cubicBezTo>
                    <a:pt x="4959668" y="2986165"/>
                    <a:pt x="4773537" y="3034737"/>
                    <a:pt x="4598267" y="3010486"/>
                  </a:cubicBezTo>
                  <a:cubicBezTo>
                    <a:pt x="4422998" y="2986235"/>
                    <a:pt x="4223109" y="2987809"/>
                    <a:pt x="4046475" y="3010486"/>
                  </a:cubicBezTo>
                  <a:cubicBezTo>
                    <a:pt x="3869841" y="3033163"/>
                    <a:pt x="3630107" y="2987670"/>
                    <a:pt x="3389579" y="3010486"/>
                  </a:cubicBezTo>
                  <a:cubicBezTo>
                    <a:pt x="3149051" y="3033302"/>
                    <a:pt x="2990861" y="2984686"/>
                    <a:pt x="2627581" y="3010486"/>
                  </a:cubicBezTo>
                  <a:cubicBezTo>
                    <a:pt x="2264301" y="3036286"/>
                    <a:pt x="2175283" y="3021561"/>
                    <a:pt x="1970686" y="3010486"/>
                  </a:cubicBezTo>
                  <a:cubicBezTo>
                    <a:pt x="1766090" y="2999411"/>
                    <a:pt x="1666462" y="3019959"/>
                    <a:pt x="1471445" y="3010486"/>
                  </a:cubicBezTo>
                  <a:cubicBezTo>
                    <a:pt x="1276428" y="3001013"/>
                    <a:pt x="1030189" y="3029600"/>
                    <a:pt x="919653" y="3010486"/>
                  </a:cubicBezTo>
                  <a:cubicBezTo>
                    <a:pt x="809117" y="2991372"/>
                    <a:pt x="417818" y="3037210"/>
                    <a:pt x="0" y="3010486"/>
                  </a:cubicBezTo>
                  <a:cubicBezTo>
                    <a:pt x="4378" y="2852845"/>
                    <a:pt x="3224" y="2538120"/>
                    <a:pt x="0" y="2408389"/>
                  </a:cubicBezTo>
                  <a:cubicBezTo>
                    <a:pt x="-3224" y="2278658"/>
                    <a:pt x="20357" y="1964202"/>
                    <a:pt x="0" y="1806292"/>
                  </a:cubicBezTo>
                  <a:cubicBezTo>
                    <a:pt x="-20357" y="1648382"/>
                    <a:pt x="-5925" y="1444880"/>
                    <a:pt x="0" y="1234299"/>
                  </a:cubicBezTo>
                  <a:cubicBezTo>
                    <a:pt x="5925" y="1023718"/>
                    <a:pt x="2416" y="930972"/>
                    <a:pt x="0" y="722517"/>
                  </a:cubicBezTo>
                  <a:cubicBezTo>
                    <a:pt x="-2416" y="514062"/>
                    <a:pt x="-33154" y="170327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4000"/>
              </a:schemeClr>
            </a:solidFill>
            <a:ln w="38100"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BD8858-1729-5E47-B5DC-4003AF5A944D}"/>
                </a:ext>
              </a:extLst>
            </p:cNvPr>
            <p:cNvSpPr txBox="1"/>
            <p:nvPr/>
          </p:nvSpPr>
          <p:spPr>
            <a:xfrm>
              <a:off x="421062" y="3945552"/>
              <a:ext cx="5100042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00B050"/>
                  </a:solidFill>
                </a:rPr>
                <a:t>Green – areas to contributing to ponds </a:t>
              </a:r>
            </a:p>
            <a:p>
              <a:r>
                <a:rPr lang="en-US" sz="2600" b="1" dirty="0">
                  <a:solidFill>
                    <a:srgbClr val="FFFF00"/>
                  </a:solidFill>
                </a:rPr>
                <a:t>Yellow – drains to bay via surface</a:t>
              </a:r>
            </a:p>
            <a:p>
              <a:r>
                <a:rPr lang="en-US" sz="2600" b="1" dirty="0">
                  <a:solidFill>
                    <a:srgbClr val="FFC000"/>
                  </a:solidFill>
                </a:rPr>
                <a:t>Orange – drains to bay via groundwater</a:t>
              </a:r>
            </a:p>
            <a:p>
              <a:r>
                <a:rPr lang="en-US" sz="2600" b="1" dirty="0">
                  <a:solidFill>
                    <a:srgbClr val="0070C0"/>
                  </a:solidFill>
                </a:rPr>
                <a:t>Blue – captured by wells</a:t>
              </a:r>
              <a:endParaRPr lang="en-US" sz="26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8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4BB4-A7E6-7243-B8D7-0642584C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77825"/>
            <a:ext cx="4772660" cy="132556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/>
          <a:p>
            <a:r>
              <a:rPr lang="en-US" sz="2800" dirty="0"/>
              <a:t>Existing USGS model of Aquifer is NOT adequate for assessing SWI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3D27C-4184-6948-8FE1-07F5A35A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2232025"/>
            <a:ext cx="5054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Simulated Hydraulic heads in coastal areas are too high – significantly above land surface</a:t>
            </a:r>
          </a:p>
          <a:p>
            <a:r>
              <a:rPr lang="en-US" sz="2000" dirty="0"/>
              <a:t>Coastal Lakes and ponds are not simulated as open water bodies.</a:t>
            </a:r>
          </a:p>
          <a:p>
            <a:r>
              <a:rPr lang="en-US" sz="2000" dirty="0"/>
              <a:t>Does not incorporate physics of fresh/salt water interactions (single density)</a:t>
            </a:r>
          </a:p>
          <a:p>
            <a:r>
              <a:rPr lang="en-US" sz="2000" dirty="0"/>
              <a:t>Does not incorporate any sea-level rise scenarios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42FA1-6D32-C447-B680-336410B4E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32" t="-2037" r="26809" b="2037"/>
          <a:stretch/>
        </p:blipFill>
        <p:spPr>
          <a:xfrm>
            <a:off x="5435600" y="-139700"/>
            <a:ext cx="6756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E1E84-CC93-A649-866E-C09D1B674E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27" r="26714"/>
          <a:stretch/>
        </p:blipFill>
        <p:spPr>
          <a:xfrm>
            <a:off x="5435600" y="0"/>
            <a:ext cx="675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9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DF534F-AA2B-446C-B7B8-DC8E6A336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11" b="27581"/>
          <a:stretch/>
        </p:blipFill>
        <p:spPr>
          <a:xfrm>
            <a:off x="287445" y="2133600"/>
            <a:ext cx="11617110" cy="2832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D79F3-84A2-4637-A993-DB69C368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5" y="0"/>
            <a:ext cx="11617110" cy="6858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F86651-1320-F74A-AF49-4BB47E5DCA16}"/>
              </a:ext>
            </a:extLst>
          </p:cNvPr>
          <p:cNvCxnSpPr>
            <a:cxnSpLocks/>
          </p:cNvCxnSpPr>
          <p:nvPr/>
        </p:nvCxnSpPr>
        <p:spPr>
          <a:xfrm flipH="1">
            <a:off x="7493049" y="842682"/>
            <a:ext cx="1597163" cy="134213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D374E4-BA12-324B-800C-AA32B40DEFB6}"/>
              </a:ext>
            </a:extLst>
          </p:cNvPr>
          <p:cNvSpPr txBox="1"/>
          <p:nvPr/>
        </p:nvSpPr>
        <p:spPr>
          <a:xfrm>
            <a:off x="8156046" y="319462"/>
            <a:ext cx="1927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Water 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5712A-0658-7241-B26A-EB3C1980177A}"/>
              </a:ext>
            </a:extLst>
          </p:cNvPr>
          <p:cNvSpPr txBox="1"/>
          <p:nvPr/>
        </p:nvSpPr>
        <p:spPr>
          <a:xfrm>
            <a:off x="9090212" y="2375647"/>
            <a:ext cx="993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Coast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0FB5DE-9141-BC4F-8A75-CD1C34E345F2}"/>
              </a:ext>
            </a:extLst>
          </p:cNvPr>
          <p:cNvCxnSpPr>
            <a:cxnSpLocks/>
          </p:cNvCxnSpPr>
          <p:nvPr/>
        </p:nvCxnSpPr>
        <p:spPr>
          <a:xfrm flipH="1">
            <a:off x="7915549" y="1162144"/>
            <a:ext cx="1398494" cy="12909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718603B-7D07-E544-85AC-FFD485C4F2B8}"/>
              </a:ext>
            </a:extLst>
          </p:cNvPr>
          <p:cNvSpPr txBox="1"/>
          <p:nvPr/>
        </p:nvSpPr>
        <p:spPr>
          <a:xfrm>
            <a:off x="9314043" y="803975"/>
            <a:ext cx="2049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Land Surface</a:t>
            </a:r>
          </a:p>
        </p:txBody>
      </p:sp>
    </p:spTree>
    <p:extLst>
      <p:ext uri="{BB962C8B-B14F-4D97-AF65-F5344CB8AC3E}">
        <p14:creationId xmlns:p14="http://schemas.microsoft.com/office/powerpoint/2010/main" val="289496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1D88-E60C-A016-FBC7-A5D8C89D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748" y="0"/>
            <a:ext cx="10515600" cy="1325563"/>
          </a:xfrm>
        </p:spPr>
        <p:txBody>
          <a:bodyPr/>
          <a:lstStyle/>
          <a:p>
            <a:r>
              <a:rPr lang="en-US" b="1" dirty="0"/>
              <a:t>Geologic Model Development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7E800B-5344-4CC1-F64D-ACA264ECD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924" t="27900" r="11970" b="25819"/>
          <a:stretch/>
        </p:blipFill>
        <p:spPr>
          <a:xfrm>
            <a:off x="2629293" y="1191352"/>
            <a:ext cx="7165735" cy="56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6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6324-0CAB-561C-8A06-D9A1F344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74" y="224168"/>
            <a:ext cx="10515600" cy="1325563"/>
          </a:xfrm>
        </p:spPr>
        <p:txBody>
          <a:bodyPr/>
          <a:lstStyle/>
          <a:p>
            <a:r>
              <a:rPr lang="en-US" b="1" dirty="0"/>
              <a:t>Model Domain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AA692F9-2F03-66FF-06FA-7309DB190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60" y="784905"/>
            <a:ext cx="5848927" cy="584892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46D34B-198D-DB23-3F4E-4F5124D6D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8232" y="402689"/>
            <a:ext cx="6659385" cy="38221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/>
              <a:t>Model domain from Masterson et al. (2009) and this study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81CC0A4-C722-F409-3D9A-E5C754AC2829}"/>
              </a:ext>
            </a:extLst>
          </p:cNvPr>
          <p:cNvSpPr txBox="1">
            <a:spLocks/>
          </p:cNvSpPr>
          <p:nvPr/>
        </p:nvSpPr>
        <p:spPr>
          <a:xfrm>
            <a:off x="95827" y="2065581"/>
            <a:ext cx="6233460" cy="518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Identified groundwater divide from Masterson et al. (2009) steady state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Created the model domain for this study based on the groundwater divide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Extended domain 10 km offshore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9B70C96-515E-1EDA-8844-4C1C0BC1D487}"/>
              </a:ext>
            </a:extLst>
          </p:cNvPr>
          <p:cNvSpPr/>
          <p:nvPr/>
        </p:nvSpPr>
        <p:spPr>
          <a:xfrm rot="16699260">
            <a:off x="7348167" y="2618398"/>
            <a:ext cx="536331" cy="178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6E42737-AD3C-09F3-259A-7F7C87AC0DDD}"/>
              </a:ext>
            </a:extLst>
          </p:cNvPr>
          <p:cNvSpPr/>
          <p:nvPr/>
        </p:nvSpPr>
        <p:spPr>
          <a:xfrm rot="18764160">
            <a:off x="7722504" y="2922641"/>
            <a:ext cx="536331" cy="178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B3DB1C3-2F1B-52C4-A316-B41B627BD856}"/>
              </a:ext>
            </a:extLst>
          </p:cNvPr>
          <p:cNvSpPr/>
          <p:nvPr/>
        </p:nvSpPr>
        <p:spPr>
          <a:xfrm rot="18857738">
            <a:off x="8040334" y="3368744"/>
            <a:ext cx="536331" cy="178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5F386FA-112A-7A58-F753-BF2E983D8CA6}"/>
              </a:ext>
            </a:extLst>
          </p:cNvPr>
          <p:cNvSpPr/>
          <p:nvPr/>
        </p:nvSpPr>
        <p:spPr>
          <a:xfrm rot="20228461">
            <a:off x="8531646" y="3746095"/>
            <a:ext cx="536331" cy="178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FE3392A-D06F-1AC5-28FE-E352BF87936B}"/>
              </a:ext>
            </a:extLst>
          </p:cNvPr>
          <p:cNvSpPr/>
          <p:nvPr/>
        </p:nvSpPr>
        <p:spPr>
          <a:xfrm rot="3440503">
            <a:off x="8688795" y="4397279"/>
            <a:ext cx="536331" cy="178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1837B8D-653D-8805-8D47-C83D443A17D6}"/>
              </a:ext>
            </a:extLst>
          </p:cNvPr>
          <p:cNvSpPr/>
          <p:nvPr/>
        </p:nvSpPr>
        <p:spPr>
          <a:xfrm rot="21069791">
            <a:off x="8469100" y="2080775"/>
            <a:ext cx="536331" cy="1781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79B6C68-6EBC-10CF-0427-D6E01B95D566}"/>
              </a:ext>
            </a:extLst>
          </p:cNvPr>
          <p:cNvSpPr/>
          <p:nvPr/>
        </p:nvSpPr>
        <p:spPr>
          <a:xfrm rot="21069791">
            <a:off x="8659006" y="2767427"/>
            <a:ext cx="536331" cy="1781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B1D1C2B-12E9-B8A6-1A1A-296085E045E8}"/>
              </a:ext>
            </a:extLst>
          </p:cNvPr>
          <p:cNvSpPr/>
          <p:nvPr/>
        </p:nvSpPr>
        <p:spPr>
          <a:xfrm rot="21069791">
            <a:off x="9273983" y="3491097"/>
            <a:ext cx="536331" cy="1781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9154193-2E25-C165-AD3E-62B90C28B429}"/>
              </a:ext>
            </a:extLst>
          </p:cNvPr>
          <p:cNvSpPr/>
          <p:nvPr/>
        </p:nvSpPr>
        <p:spPr>
          <a:xfrm rot="21069791">
            <a:off x="9380228" y="4343435"/>
            <a:ext cx="536331" cy="1781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0481EBD-B152-B041-8C98-A259DF6CF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99" y="1324598"/>
            <a:ext cx="5533402" cy="55334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D026D0-5ECA-DB59-AFFB-951E59D23680}"/>
              </a:ext>
            </a:extLst>
          </p:cNvPr>
          <p:cNvSpPr txBox="1">
            <a:spLocks/>
          </p:cNvSpPr>
          <p:nvPr/>
        </p:nvSpPr>
        <p:spPr>
          <a:xfrm>
            <a:off x="111808" y="239282"/>
            <a:ext cx="10515600" cy="720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Geologic Model Development – Top Boundary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C6E6333-4901-4BC0-9725-AA243392DA29}"/>
              </a:ext>
            </a:extLst>
          </p:cNvPr>
          <p:cNvSpPr/>
          <p:nvPr/>
        </p:nvSpPr>
        <p:spPr>
          <a:xfrm rot="1177462">
            <a:off x="3006521" y="3411120"/>
            <a:ext cx="1354015" cy="272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EAAA3E3-46EA-D5DF-6124-9134CB4D9C8E}"/>
              </a:ext>
            </a:extLst>
          </p:cNvPr>
          <p:cNvSpPr/>
          <p:nvPr/>
        </p:nvSpPr>
        <p:spPr>
          <a:xfrm rot="9180753">
            <a:off x="7348061" y="3292686"/>
            <a:ext cx="1354015" cy="272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B0FB13-4C63-A660-609B-B6F47467F1D5}"/>
              </a:ext>
            </a:extLst>
          </p:cNvPr>
          <p:cNvSpPr txBox="1">
            <a:spLocks/>
          </p:cNvSpPr>
          <p:nvPr/>
        </p:nvSpPr>
        <p:spPr>
          <a:xfrm>
            <a:off x="4279319" y="1446291"/>
            <a:ext cx="4167160" cy="109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dirty="0"/>
              <a:t>Final Top Boundary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EF39AA-9BE6-1BCD-34C2-A4F7C023413F}"/>
              </a:ext>
            </a:extLst>
          </p:cNvPr>
          <p:cNvSpPr txBox="1">
            <a:spLocks/>
          </p:cNvSpPr>
          <p:nvPr/>
        </p:nvSpPr>
        <p:spPr>
          <a:xfrm>
            <a:off x="159523" y="2336410"/>
            <a:ext cx="3586000" cy="109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DEM Land Elevation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(</a:t>
            </a:r>
            <a:r>
              <a:rPr lang="en-US" sz="2400" dirty="0" err="1"/>
              <a:t>MassGIS</a:t>
            </a:r>
            <a:r>
              <a:rPr lang="en-US" sz="2400" dirty="0"/>
              <a:t>, 2022)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6E6323-7F72-F2C5-E7C4-DD669F183360}"/>
              </a:ext>
            </a:extLst>
          </p:cNvPr>
          <p:cNvSpPr txBox="1">
            <a:spLocks/>
          </p:cNvSpPr>
          <p:nvPr/>
        </p:nvSpPr>
        <p:spPr>
          <a:xfrm>
            <a:off x="8827948" y="2198666"/>
            <a:ext cx="3223363" cy="12303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Cape Cod Bay Bathymetry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(Andrews et al., 2018)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217E5E-0C88-D063-3F65-365BEA3E7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39" t="25207" r="6875" b="28512"/>
          <a:stretch/>
        </p:blipFill>
        <p:spPr>
          <a:xfrm>
            <a:off x="2038501" y="2077454"/>
            <a:ext cx="8349104" cy="447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12" grpId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98749" y="1592802"/>
            <a:ext cx="5627222" cy="527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  <a:defRPr/>
            </a:pPr>
            <a:endParaRPr lang="en-US" spc="-1" dirty="0">
              <a:solidFill>
                <a:schemeClr val="tx2"/>
              </a:solidFill>
            </a:endParaRPr>
          </a:p>
          <a:p>
            <a:pPr indent="-228600"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  <a:defRPr/>
            </a:pPr>
            <a:r>
              <a:rPr lang="en-US" spc="-1" dirty="0">
                <a:solidFill>
                  <a:schemeClr val="tx2"/>
                </a:solidFill>
              </a:rPr>
              <a:t>Record the </a:t>
            </a:r>
            <a:r>
              <a:rPr lang="en-US" u="sng" spc="-1" dirty="0">
                <a:solidFill>
                  <a:schemeClr val="tx2"/>
                </a:solidFill>
              </a:rPr>
              <a:t>ambient</a:t>
            </a:r>
            <a:r>
              <a:rPr lang="en-US" spc="-1" dirty="0">
                <a:solidFill>
                  <a:schemeClr val="tx2"/>
                </a:solidFill>
              </a:rPr>
              <a:t> seismic signal with a </a:t>
            </a:r>
            <a:r>
              <a:rPr lang="en-US" u="sng" spc="-1" dirty="0">
                <a:solidFill>
                  <a:schemeClr val="tx2"/>
                </a:solidFill>
              </a:rPr>
              <a:t>3-component </a:t>
            </a:r>
            <a:r>
              <a:rPr lang="en-US" spc="-1" dirty="0">
                <a:solidFill>
                  <a:schemeClr val="tx2"/>
                </a:solidFill>
              </a:rPr>
              <a:t>seismometer to determine the </a:t>
            </a:r>
            <a:r>
              <a:rPr lang="en-US" u="sng" spc="-1" dirty="0">
                <a:solidFill>
                  <a:schemeClr val="tx2"/>
                </a:solidFill>
              </a:rPr>
              <a:t>resonance frequency</a:t>
            </a:r>
            <a:r>
              <a:rPr lang="en-US" spc="-1" dirty="0">
                <a:solidFill>
                  <a:schemeClr val="tx2"/>
                </a:solidFill>
              </a:rPr>
              <a:t> and the amplitude of the ground motion of the underlying </a:t>
            </a:r>
            <a:r>
              <a:rPr lang="en-US" u="sng" spc="-1" dirty="0">
                <a:solidFill>
                  <a:schemeClr val="tx2"/>
                </a:solidFill>
              </a:rPr>
              <a:t>sediments</a:t>
            </a:r>
          </a:p>
          <a:p>
            <a:pPr indent="-228600"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  <a:defRPr/>
            </a:pPr>
            <a:r>
              <a:rPr lang="en-US" spc="-1" dirty="0">
                <a:solidFill>
                  <a:schemeClr val="tx2"/>
                </a:solidFill>
              </a:rPr>
              <a:t>From the resonance frequency, we find the sediment thickness</a:t>
            </a:r>
          </a:p>
          <a:p>
            <a:pPr indent="-228600"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  <a:defRPr/>
            </a:pPr>
            <a:r>
              <a:rPr lang="en-US" spc="-1" dirty="0">
                <a:solidFill>
                  <a:schemeClr val="tx2"/>
                </a:solidFill>
              </a:rPr>
              <a:t>Leave seismometer recording for about 30 minutes</a:t>
            </a:r>
          </a:p>
          <a:p>
            <a:pPr indent="-228600"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  <a:defRPr/>
            </a:pPr>
            <a:endParaRPr lang="en-US" spc="-1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5"/>
              </a:buClr>
              <a:defRPr/>
            </a:pPr>
            <a:endParaRPr lang="en-US" spc="-1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5"/>
              </a:buClr>
              <a:defRPr/>
            </a:pPr>
            <a:endParaRPr lang="en-US" spc="-1" dirty="0">
              <a:solidFill>
                <a:schemeClr val="tx2"/>
              </a:solidFill>
            </a:endParaRPr>
          </a:p>
          <a:p>
            <a:pPr indent="-228600"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  <a:defRPr/>
            </a:pPr>
            <a:endParaRPr lang="en-US" spc="-1" dirty="0">
              <a:solidFill>
                <a:schemeClr val="tx2"/>
              </a:solidFill>
            </a:endParaRPr>
          </a:p>
          <a:p>
            <a:pPr indent="-228600"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  <a:defRPr/>
            </a:pPr>
            <a:endParaRPr lang="en-US" spc="-1" dirty="0">
              <a:solidFill>
                <a:schemeClr val="tx2"/>
              </a:solidFill>
            </a:endParaRPr>
          </a:p>
        </p:txBody>
      </p:sp>
      <p:pic>
        <p:nvPicPr>
          <p:cNvPr id="9" name="Google Shape;95;p2">
            <a:extLst>
              <a:ext uri="{FF2B5EF4-FFF2-40B4-BE49-F238E27FC236}">
                <a16:creationId xmlns:a16="http://schemas.microsoft.com/office/drawing/2014/main" id="{FFCE6721-7474-7785-65FA-EC4D558D2CE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29" y="4543089"/>
            <a:ext cx="7817276" cy="21553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42;p6">
            <a:extLst>
              <a:ext uri="{FF2B5EF4-FFF2-40B4-BE49-F238E27FC236}">
                <a16:creationId xmlns:a16="http://schemas.microsoft.com/office/drawing/2014/main" id="{13B169AA-014D-1685-A7E9-CBFB05655EB6}"/>
              </a:ext>
            </a:extLst>
          </p:cNvPr>
          <p:cNvCxnSpPr>
            <a:cxnSpLocks/>
          </p:cNvCxnSpPr>
          <p:nvPr/>
        </p:nvCxnSpPr>
        <p:spPr>
          <a:xfrm flipH="1">
            <a:off x="5683280" y="4664249"/>
            <a:ext cx="103986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" name="Google Shape;142;p6">
            <a:extLst>
              <a:ext uri="{FF2B5EF4-FFF2-40B4-BE49-F238E27FC236}">
                <a16:creationId xmlns:a16="http://schemas.microsoft.com/office/drawing/2014/main" id="{5EA14ACE-E0CD-1E02-1AD2-3443988D611F}"/>
              </a:ext>
            </a:extLst>
          </p:cNvPr>
          <p:cNvCxnSpPr>
            <a:cxnSpLocks/>
          </p:cNvCxnSpPr>
          <p:nvPr/>
        </p:nvCxnSpPr>
        <p:spPr>
          <a:xfrm>
            <a:off x="7027943" y="4665796"/>
            <a:ext cx="88591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" name="Google Shape;136;p5">
            <a:extLst>
              <a:ext uri="{FF2B5EF4-FFF2-40B4-BE49-F238E27FC236}">
                <a16:creationId xmlns:a16="http://schemas.microsoft.com/office/drawing/2014/main" id="{3BFD9A33-81DA-66D0-1C8F-34F4332C9E2E}"/>
              </a:ext>
            </a:extLst>
          </p:cNvPr>
          <p:cNvSpPr txBox="1"/>
          <p:nvPr/>
        </p:nvSpPr>
        <p:spPr>
          <a:xfrm>
            <a:off x="5795040" y="4221683"/>
            <a:ext cx="113209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Deep</a:t>
            </a:r>
            <a:endParaRPr dirty="0"/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796E25D0-2798-B507-D07C-DDFFCBD05BE3}"/>
              </a:ext>
            </a:extLst>
          </p:cNvPr>
          <p:cNvSpPr txBox="1"/>
          <p:nvPr/>
        </p:nvSpPr>
        <p:spPr>
          <a:xfrm>
            <a:off x="6882796" y="4254505"/>
            <a:ext cx="113209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Shallow</a:t>
            </a:r>
            <a:endParaRPr dirty="0"/>
          </a:p>
        </p:txBody>
      </p:sp>
      <p:pic>
        <p:nvPicPr>
          <p:cNvPr id="16" name="Google Shape;98;p2">
            <a:extLst>
              <a:ext uri="{FF2B5EF4-FFF2-40B4-BE49-F238E27FC236}">
                <a16:creationId xmlns:a16="http://schemas.microsoft.com/office/drawing/2014/main" id="{827160C9-2FCA-BA66-0527-86EA6BC0C2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0415" y="4570838"/>
            <a:ext cx="3080127" cy="189869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96;p2">
            <a:extLst>
              <a:ext uri="{FF2B5EF4-FFF2-40B4-BE49-F238E27FC236}">
                <a16:creationId xmlns:a16="http://schemas.microsoft.com/office/drawing/2014/main" id="{BC13F3F5-D70F-0A3A-8782-AC4BFE08B3CB}"/>
              </a:ext>
            </a:extLst>
          </p:cNvPr>
          <p:cNvSpPr txBox="1"/>
          <p:nvPr/>
        </p:nvSpPr>
        <p:spPr>
          <a:xfrm>
            <a:off x="10629103" y="6462182"/>
            <a:ext cx="27432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Dronfield et al., 2019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Mabee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Clement, 2021</a:t>
            </a:r>
            <a:endParaRPr dirty="0"/>
          </a:p>
        </p:txBody>
      </p:sp>
      <p:pic>
        <p:nvPicPr>
          <p:cNvPr id="18" name="Picture 17" descr="A couple of people sitting at a table in a yard">
            <a:extLst>
              <a:ext uri="{FF2B5EF4-FFF2-40B4-BE49-F238E27FC236}">
                <a16:creationId xmlns:a16="http://schemas.microsoft.com/office/drawing/2014/main" id="{E1845866-8210-2244-546E-9854D0C6E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r="23971"/>
          <a:stretch/>
        </p:blipFill>
        <p:spPr>
          <a:xfrm>
            <a:off x="8519668" y="113465"/>
            <a:ext cx="3677762" cy="407111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95BC1F8-FA60-0C44-4E09-FE19A8B6C79D}"/>
              </a:ext>
            </a:extLst>
          </p:cNvPr>
          <p:cNvSpPr txBox="1">
            <a:spLocks/>
          </p:cNvSpPr>
          <p:nvPr/>
        </p:nvSpPr>
        <p:spPr>
          <a:xfrm>
            <a:off x="113503" y="169058"/>
            <a:ext cx="10515600" cy="120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/>
              <a:t>New Sediment Thickness Data:</a:t>
            </a:r>
          </a:p>
          <a:p>
            <a:r>
              <a:rPr lang="en-US" sz="3400" b="1" dirty="0"/>
              <a:t>Horizontal to Vertical Spectral Ratio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C3F5057A-325D-449B-9CEA-D2B4987C1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632"/>
            <a:ext cx="5130698" cy="3411368"/>
          </a:xfrm>
          <a:prstGeom prst="rect">
            <a:avLst/>
          </a:prstGeom>
        </p:spPr>
      </p:pic>
      <p:pic>
        <p:nvPicPr>
          <p:cNvPr id="6" name="Picture 5" descr="A person sitting on a chair outside&#10;&#10;Description automatically generated with low confidence">
            <a:extLst>
              <a:ext uri="{FF2B5EF4-FFF2-40B4-BE49-F238E27FC236}">
                <a16:creationId xmlns:a16="http://schemas.microsoft.com/office/drawing/2014/main" id="{E451EFD0-A650-4653-A004-89DB00A4F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316219"/>
            <a:ext cx="5429250" cy="3609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E829C-6247-49B7-A7F2-0C926744568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500813" y="1033463"/>
            <a:ext cx="5691187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49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D60D0934-51DF-4B2D-B3B8-DFF4DED5F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5916804" y="214489"/>
            <a:ext cx="4751196" cy="2816577"/>
          </a:xfrm>
          <a:prstGeom prst="rect">
            <a:avLst/>
          </a:prstGeom>
        </p:spPr>
      </p:pic>
      <p:pic>
        <p:nvPicPr>
          <p:cNvPr id="5" name="Picture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2E885438-8021-4587-B2C2-D875EEC19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 r="14286"/>
          <a:stretch/>
        </p:blipFill>
        <p:spPr>
          <a:xfrm>
            <a:off x="1524001" y="3318933"/>
            <a:ext cx="4831644" cy="3539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33AD0-0D27-4AF1-B039-A8D34834C431}"/>
              </a:ext>
            </a:extLst>
          </p:cNvPr>
          <p:cNvSpPr txBox="1"/>
          <p:nvPr/>
        </p:nvSpPr>
        <p:spPr>
          <a:xfrm>
            <a:off x="7195281" y="3429000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HVSR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4B55B-3940-4B89-8A1A-51615B4F4D65}"/>
              </a:ext>
            </a:extLst>
          </p:cNvPr>
          <p:cNvSpPr txBox="1"/>
          <p:nvPr/>
        </p:nvSpPr>
        <p:spPr>
          <a:xfrm>
            <a:off x="6719020" y="5088466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 44 UMass Campus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317C4-6CD6-4202-89FC-41ABAF63DFB3}"/>
              </a:ext>
            </a:extLst>
          </p:cNvPr>
          <p:cNvSpPr txBox="1"/>
          <p:nvPr/>
        </p:nvSpPr>
        <p:spPr>
          <a:xfrm>
            <a:off x="1817299" y="1253444"/>
            <a:ext cx="3762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Hadley Public Water Supply Well</a:t>
            </a:r>
          </a:p>
        </p:txBody>
      </p:sp>
    </p:spTree>
    <p:extLst>
      <p:ext uri="{BB962C8B-B14F-4D97-AF65-F5344CB8AC3E}">
        <p14:creationId xmlns:p14="http://schemas.microsoft.com/office/powerpoint/2010/main" val="19530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B1B76C79-D8B9-5A68-5092-66C88AE25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042" r="-1" b="68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73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B202712-504E-E0F3-3BEA-F0B95F43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 for Today</a:t>
            </a:r>
          </a:p>
        </p:txBody>
      </p:sp>
      <p:grpSp>
        <p:nvGrpSpPr>
          <p:cNvPr id="82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3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91DB5-22B3-9203-84FC-71F2C847E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461" y="768058"/>
            <a:ext cx="5741890" cy="5017076"/>
          </a:xfrm>
        </p:spPr>
        <p:txBody>
          <a:bodyPr anchor="ctr"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Project team and update</a:t>
            </a:r>
          </a:p>
          <a:p>
            <a:r>
              <a:rPr lang="en-US" dirty="0">
                <a:solidFill>
                  <a:srgbClr val="FFFFFF"/>
                </a:solidFill>
              </a:rPr>
              <a:t>Geologic Model</a:t>
            </a:r>
          </a:p>
          <a:p>
            <a:r>
              <a:rPr lang="en-US" dirty="0">
                <a:solidFill>
                  <a:srgbClr val="FFFFFF"/>
                </a:solidFill>
              </a:rPr>
              <a:t>Hydrogeologic Model Domain and BC’s</a:t>
            </a:r>
          </a:p>
          <a:p>
            <a:r>
              <a:rPr lang="en-US" dirty="0">
                <a:solidFill>
                  <a:srgbClr val="FFFFFF"/>
                </a:solidFill>
              </a:rPr>
              <a:t>Salt water intrusion and Submarine groundwater discharge</a:t>
            </a:r>
          </a:p>
          <a:p>
            <a:r>
              <a:rPr lang="en-US" dirty="0" err="1">
                <a:solidFill>
                  <a:srgbClr val="FFFFFF"/>
                </a:solidFill>
              </a:rPr>
              <a:t>Gyben</a:t>
            </a:r>
            <a:r>
              <a:rPr lang="en-US" dirty="0">
                <a:solidFill>
                  <a:srgbClr val="FFFFFF"/>
                </a:solidFill>
              </a:rPr>
              <a:t>-Herzberg Interface Assessment</a:t>
            </a:r>
          </a:p>
          <a:p>
            <a:r>
              <a:rPr lang="en-US" dirty="0">
                <a:solidFill>
                  <a:srgbClr val="FFFFFF"/>
                </a:solidFill>
              </a:rPr>
              <a:t>Hydrology and Sea-level Rise Scenarios</a:t>
            </a:r>
          </a:p>
          <a:p>
            <a:r>
              <a:rPr lang="en-US" dirty="0">
                <a:solidFill>
                  <a:srgbClr val="FFFFFF"/>
                </a:solidFill>
              </a:rPr>
              <a:t>Open time for questions/discussion</a:t>
            </a:r>
          </a:p>
        </p:txBody>
      </p:sp>
    </p:spTree>
    <p:extLst>
      <p:ext uri="{BB962C8B-B14F-4D97-AF65-F5344CB8AC3E}">
        <p14:creationId xmlns:p14="http://schemas.microsoft.com/office/powerpoint/2010/main" val="921707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EA23E44-6522-FB61-4C09-11F0D6017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00" y="0"/>
            <a:ext cx="7095600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C104B-3FC6-C7C9-618A-005D2D03E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4350"/>
            <a:ext cx="4258200" cy="3303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HVSR Data Collected across the Plymouth Region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Black Triangles are new data to the model</a:t>
            </a:r>
          </a:p>
        </p:txBody>
      </p:sp>
    </p:spTree>
    <p:extLst>
      <p:ext uri="{BB962C8B-B14F-4D97-AF65-F5344CB8AC3E}">
        <p14:creationId xmlns:p14="http://schemas.microsoft.com/office/powerpoint/2010/main" val="165075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2CC125E-71CF-7C13-0296-A158EC7B3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66" b="11662"/>
          <a:stretch/>
        </p:blipFill>
        <p:spPr>
          <a:xfrm>
            <a:off x="802511" y="657225"/>
            <a:ext cx="10046825" cy="62007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E37260-EC05-73CA-53F6-40EB16DE5FAD}"/>
              </a:ext>
            </a:extLst>
          </p:cNvPr>
          <p:cNvSpPr txBox="1">
            <a:spLocks/>
          </p:cNvSpPr>
          <p:nvPr/>
        </p:nvSpPr>
        <p:spPr>
          <a:xfrm>
            <a:off x="781238" y="0"/>
            <a:ext cx="10068098" cy="13255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New Bedrock Elevation Map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29F17-6CC5-6F9F-3EE6-267FD6DB6124}"/>
              </a:ext>
            </a:extLst>
          </p:cNvPr>
          <p:cNvSpPr txBox="1"/>
          <p:nvPr/>
        </p:nvSpPr>
        <p:spPr>
          <a:xfrm>
            <a:off x="1748790" y="6012180"/>
            <a:ext cx="3632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S. </a:t>
            </a:r>
            <a:r>
              <a:rPr lang="en-US" sz="2000" dirty="0" err="1"/>
              <a:t>Mabee</a:t>
            </a:r>
            <a:r>
              <a:rPr lang="en-US" sz="2000" dirty="0"/>
              <a:t>, DRAFT 11/02/2022</a:t>
            </a:r>
          </a:p>
        </p:txBody>
      </p:sp>
    </p:spTree>
    <p:extLst>
      <p:ext uri="{BB962C8B-B14F-4D97-AF65-F5344CB8AC3E}">
        <p14:creationId xmlns:p14="http://schemas.microsoft.com/office/powerpoint/2010/main" val="2169187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4E56-02BA-3F10-6ABB-FEDB66DE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406"/>
            <a:ext cx="12185591" cy="7201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Geologic Model Development – Bottom Boundary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82247-AEA7-6E4E-8479-23A7B4662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6411"/>
            <a:ext cx="3071239" cy="1092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Onshore bedrock elevation raster </a:t>
            </a:r>
          </a:p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400" dirty="0" err="1"/>
              <a:t>Mabee</a:t>
            </a:r>
            <a:r>
              <a:rPr lang="en-US" sz="2400" dirty="0"/>
              <a:t> et al., 2022)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89CB812-21A4-AA90-4058-0D53AE5D4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13" y="1457113"/>
            <a:ext cx="5400887" cy="5400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0801D-32F3-7C2E-38E9-27B7AA857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79" t="25451" r="6288" b="28268"/>
          <a:stretch/>
        </p:blipFill>
        <p:spPr>
          <a:xfrm>
            <a:off x="1721823" y="1981569"/>
            <a:ext cx="8814778" cy="445452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19DE34-0320-2CB9-86AF-2A2611AFC4DA}"/>
              </a:ext>
            </a:extLst>
          </p:cNvPr>
          <p:cNvSpPr txBox="1">
            <a:spLocks/>
          </p:cNvSpPr>
          <p:nvPr/>
        </p:nvSpPr>
        <p:spPr>
          <a:xfrm>
            <a:off x="8690214" y="2198666"/>
            <a:ext cx="3223363" cy="12303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Offshore bedrock elevation contour map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(Stone &amp; Stone, 2019)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875AB4C-76AD-C698-9187-FE2BEBC6E9E6}"/>
              </a:ext>
            </a:extLst>
          </p:cNvPr>
          <p:cNvSpPr/>
          <p:nvPr/>
        </p:nvSpPr>
        <p:spPr>
          <a:xfrm rot="1177462">
            <a:off x="3006521" y="3411120"/>
            <a:ext cx="1354015" cy="272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42CB2B1-4CD0-317D-6853-7A7884BB912C}"/>
              </a:ext>
            </a:extLst>
          </p:cNvPr>
          <p:cNvSpPr/>
          <p:nvPr/>
        </p:nvSpPr>
        <p:spPr>
          <a:xfrm rot="9180753">
            <a:off x="7348061" y="3292686"/>
            <a:ext cx="1354015" cy="272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CA49CC-EBD7-3E86-9833-22C55FCD3E2A}"/>
              </a:ext>
            </a:extLst>
          </p:cNvPr>
          <p:cNvSpPr txBox="1">
            <a:spLocks/>
          </p:cNvSpPr>
          <p:nvPr/>
        </p:nvSpPr>
        <p:spPr>
          <a:xfrm>
            <a:off x="4039394" y="1376732"/>
            <a:ext cx="5161994" cy="109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dirty="0"/>
              <a:t>Final Bottom Boundary</a:t>
            </a:r>
          </a:p>
        </p:txBody>
      </p:sp>
    </p:spTree>
    <p:extLst>
      <p:ext uri="{BB962C8B-B14F-4D97-AF65-F5344CB8AC3E}">
        <p14:creationId xmlns:p14="http://schemas.microsoft.com/office/powerpoint/2010/main" val="33590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7" grpId="0"/>
      <p:bldP spid="7" grpId="1"/>
      <p:bldP spid="8" grpId="0" animBg="1"/>
      <p:bldP spid="8" grpId="1" animBg="1"/>
      <p:bldP spid="9" grpId="0" animBg="1"/>
      <p:bldP spid="9" grpId="1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3A8D-7990-52EA-4607-75BAA826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77" y="262576"/>
            <a:ext cx="10515600" cy="1325563"/>
          </a:xfrm>
        </p:spPr>
        <p:txBody>
          <a:bodyPr/>
          <a:lstStyle/>
          <a:p>
            <a:r>
              <a:rPr lang="en-US" b="1" dirty="0"/>
              <a:t>Geologic Model (walk through)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F21E5-A7FB-E25F-8416-02A6465EE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24" t="27900" r="11970" b="25819"/>
          <a:stretch/>
        </p:blipFill>
        <p:spPr>
          <a:xfrm>
            <a:off x="7309820" y="1802012"/>
            <a:ext cx="4882180" cy="3860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3B90F3-E05C-5C10-3D3B-A43926E9E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54" t="19710" r="1336" b="26056"/>
          <a:stretch/>
        </p:blipFill>
        <p:spPr>
          <a:xfrm>
            <a:off x="0" y="1802012"/>
            <a:ext cx="7227772" cy="386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6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0A77-11EB-17EE-23E9-5BB515EA5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264" y="-158642"/>
            <a:ext cx="10515600" cy="1325563"/>
          </a:xfrm>
        </p:spPr>
        <p:txBody>
          <a:bodyPr/>
          <a:lstStyle/>
          <a:p>
            <a:r>
              <a:rPr lang="en-US" b="1" dirty="0"/>
              <a:t>Hydrogeologic Model Development</a:t>
            </a:r>
          </a:p>
        </p:txBody>
      </p:sp>
      <p:pic>
        <p:nvPicPr>
          <p:cNvPr id="11" name="Content Placeholder 10" descr="A picture containing map&#10;&#10;Description automatically generated">
            <a:extLst>
              <a:ext uri="{FF2B5EF4-FFF2-40B4-BE49-F238E27FC236}">
                <a16:creationId xmlns:a16="http://schemas.microsoft.com/office/drawing/2014/main" id="{3E457464-0AE9-38F0-4137-69EE738D5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7" y="949298"/>
            <a:ext cx="10048446" cy="6075961"/>
          </a:xfrm>
        </p:spPr>
      </p:pic>
    </p:spTree>
    <p:extLst>
      <p:ext uri="{BB962C8B-B14F-4D97-AF65-F5344CB8AC3E}">
        <p14:creationId xmlns:p14="http://schemas.microsoft.com/office/powerpoint/2010/main" val="2517483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1F3D-C32E-0D10-8B6A-5A8EFC1A9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9" y="83762"/>
            <a:ext cx="11550755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Hydrogeologic Model: Boundary Conditions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9B0E6A0-F92C-2396-3C31-7D6A4371B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r="23314"/>
          <a:stretch/>
        </p:blipFill>
        <p:spPr>
          <a:xfrm>
            <a:off x="7157129" y="1530740"/>
            <a:ext cx="4662659" cy="498387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4BEAA00-A618-7FCC-B9CA-D367CD52B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r="23091"/>
          <a:stretch/>
        </p:blipFill>
        <p:spPr>
          <a:xfrm>
            <a:off x="7129715" y="1318746"/>
            <a:ext cx="4793252" cy="5090952"/>
          </a:xfrm>
          <a:prstGeom prst="rect">
            <a:avLst/>
          </a:prstGeom>
        </p:spPr>
      </p:pic>
      <p:pic>
        <p:nvPicPr>
          <p:cNvPr id="15" name="Picture 14" descr="Map">
            <a:extLst>
              <a:ext uri="{FF2B5EF4-FFF2-40B4-BE49-F238E27FC236}">
                <a16:creationId xmlns:a16="http://schemas.microsoft.com/office/drawing/2014/main" id="{0B29CBE0-AA81-5A5C-FB16-61A149AD4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r="22192"/>
          <a:stretch/>
        </p:blipFill>
        <p:spPr>
          <a:xfrm>
            <a:off x="7231114" y="1345774"/>
            <a:ext cx="4844477" cy="5060389"/>
          </a:xfrm>
          <a:prstGeom prst="rect">
            <a:avLst/>
          </a:prstGeom>
        </p:spPr>
      </p:pic>
      <p:pic>
        <p:nvPicPr>
          <p:cNvPr id="19" name="Picture 18" descr="Map">
            <a:extLst>
              <a:ext uri="{FF2B5EF4-FFF2-40B4-BE49-F238E27FC236}">
                <a16:creationId xmlns:a16="http://schemas.microsoft.com/office/drawing/2014/main" id="{523E1F69-3BF2-CFBE-6CE4-42DC904EAE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3552"/>
          <a:stretch/>
        </p:blipFill>
        <p:spPr>
          <a:xfrm>
            <a:off x="6993720" y="1318745"/>
            <a:ext cx="4826068" cy="5158545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9C19AAE8-BEF0-251A-516A-BDF37FD36D2A}"/>
              </a:ext>
            </a:extLst>
          </p:cNvPr>
          <p:cNvSpPr txBox="1">
            <a:spLocks/>
          </p:cNvSpPr>
          <p:nvPr/>
        </p:nvSpPr>
        <p:spPr>
          <a:xfrm>
            <a:off x="372212" y="1925801"/>
            <a:ext cx="6647233" cy="518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Rivers – DRAIN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Lakes, wetlands, ponds, cranberry bogs   – High K &amp; LAKE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Recharge – RCH (686 mm/year)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Ocean – Constant Head, Constant Concentration (35,000 mg/L TDS)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F17E96C-C2B6-ED8F-41CD-0CC03AF47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9" r="21159"/>
          <a:stretch/>
        </p:blipFill>
        <p:spPr>
          <a:xfrm>
            <a:off x="7129715" y="1383105"/>
            <a:ext cx="4956661" cy="5060390"/>
          </a:xfrm>
        </p:spPr>
      </p:pic>
    </p:spTree>
    <p:extLst>
      <p:ext uri="{BB962C8B-B14F-4D97-AF65-F5344CB8AC3E}">
        <p14:creationId xmlns:p14="http://schemas.microsoft.com/office/powerpoint/2010/main" val="51395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ECBBA-2F2F-3202-F90D-32B6522F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70" y="1850024"/>
            <a:ext cx="4750488" cy="49040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Inflow (m</a:t>
            </a:r>
            <a:r>
              <a:rPr lang="en-US" baseline="30000" dirty="0"/>
              <a:t>3</a:t>
            </a:r>
            <a:r>
              <a:rPr lang="en-US" dirty="0"/>
              <a:t>/day):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Recharge: 630, 275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Outflow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Discharge to streams: 44%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Discharge to ocean: 56%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155E4F-EC2D-52A2-7F80-481CC5CB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40" y="-68849"/>
            <a:ext cx="10958465" cy="1325563"/>
          </a:xfrm>
        </p:spPr>
        <p:txBody>
          <a:bodyPr/>
          <a:lstStyle/>
          <a:p>
            <a:r>
              <a:rPr lang="en-US" b="1" dirty="0"/>
              <a:t>Steady State Hydrogeologic Model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4E0766-A941-2936-88D7-6083BDE87ABE}"/>
              </a:ext>
            </a:extLst>
          </p:cNvPr>
          <p:cNvSpPr txBox="1">
            <a:spLocks/>
          </p:cNvSpPr>
          <p:nvPr/>
        </p:nvSpPr>
        <p:spPr>
          <a:xfrm>
            <a:off x="6224980" y="967773"/>
            <a:ext cx="5155225" cy="96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Hydraulic Head Distribution</a:t>
            </a:r>
          </a:p>
        </p:txBody>
      </p:sp>
      <p:pic>
        <p:nvPicPr>
          <p:cNvPr id="13" name="Picture 12" descr="Map">
            <a:extLst>
              <a:ext uri="{FF2B5EF4-FFF2-40B4-BE49-F238E27FC236}">
                <a16:creationId xmlns:a16="http://schemas.microsoft.com/office/drawing/2014/main" id="{32DE5C78-7653-6DFE-50B1-DC6337E0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2"/>
          <a:stretch/>
        </p:blipFill>
        <p:spPr>
          <a:xfrm>
            <a:off x="4961360" y="1449546"/>
            <a:ext cx="6861150" cy="5408454"/>
          </a:xfrm>
          <a:prstGeom prst="rect">
            <a:avLst/>
          </a:prstGeom>
        </p:spPr>
      </p:pic>
      <p:pic>
        <p:nvPicPr>
          <p:cNvPr id="14" name="Content Placeholder 4" descr="Map">
            <a:extLst>
              <a:ext uri="{FF2B5EF4-FFF2-40B4-BE49-F238E27FC236}">
                <a16:creationId xmlns:a16="http://schemas.microsoft.com/office/drawing/2014/main" id="{8893B076-F987-247E-42B5-EA89D5662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2" r="8979"/>
          <a:stretch/>
        </p:blipFill>
        <p:spPr>
          <a:xfrm>
            <a:off x="4961359" y="1449546"/>
            <a:ext cx="6861150" cy="5408454"/>
          </a:xfrm>
          <a:prstGeom prst="rect">
            <a:avLst/>
          </a:prstGeom>
        </p:spPr>
      </p:pic>
      <p:pic>
        <p:nvPicPr>
          <p:cNvPr id="15" name="Picture 14" descr="A picture containing table">
            <a:extLst>
              <a:ext uri="{FF2B5EF4-FFF2-40B4-BE49-F238E27FC236}">
                <a16:creationId xmlns:a16="http://schemas.microsoft.com/office/drawing/2014/main" id="{44443833-F8C9-62AB-8998-39C88FEA6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07" y="1449547"/>
            <a:ext cx="1638169" cy="191515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7410122-78AF-5529-516E-B926C197D2CF}"/>
              </a:ext>
            </a:extLst>
          </p:cNvPr>
          <p:cNvSpPr txBox="1">
            <a:spLocks/>
          </p:cNvSpPr>
          <p:nvPr/>
        </p:nvSpPr>
        <p:spPr>
          <a:xfrm>
            <a:off x="6168114" y="967773"/>
            <a:ext cx="5155225" cy="96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Discharge to Ocean (m</a:t>
            </a:r>
            <a:r>
              <a:rPr lang="en-US" baseline="30000" dirty="0"/>
              <a:t>3</a:t>
            </a:r>
            <a:r>
              <a:rPr lang="en-US" dirty="0"/>
              <a:t>/day)</a:t>
            </a:r>
          </a:p>
        </p:txBody>
      </p:sp>
    </p:spTree>
    <p:extLst>
      <p:ext uri="{BB962C8B-B14F-4D97-AF65-F5344CB8AC3E}">
        <p14:creationId xmlns:p14="http://schemas.microsoft.com/office/powerpoint/2010/main" val="380411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F5058-C43F-0B15-4E82-9682522D4CD7}"/>
              </a:ext>
            </a:extLst>
          </p:cNvPr>
          <p:cNvSpPr txBox="1"/>
          <p:nvPr/>
        </p:nvSpPr>
        <p:spPr>
          <a:xfrm>
            <a:off x="304800" y="95720"/>
            <a:ext cx="632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Estimated Depth to Salt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C80CB-4953-38BA-7BCC-55031F899BC5}"/>
              </a:ext>
            </a:extLst>
          </p:cNvPr>
          <p:cNvSpPr txBox="1"/>
          <p:nvPr/>
        </p:nvSpPr>
        <p:spPr>
          <a:xfrm>
            <a:off x="1811205" y="12941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Ghyben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-Herzberg relation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52E5E1-769C-00BF-54F4-72D422AC1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51" y="1801134"/>
            <a:ext cx="3983788" cy="3164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63FF7-DAB3-CE71-0DAB-572DC82056F1}"/>
              </a:ext>
            </a:extLst>
          </p:cNvPr>
          <p:cNvSpPr txBox="1"/>
          <p:nvPr/>
        </p:nvSpPr>
        <p:spPr>
          <a:xfrm>
            <a:off x="6972300" y="67615"/>
            <a:ext cx="4619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Fresh-salt water interface (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feet below sea level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 – Based on heads from Masterson et al., 2009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B468B-A799-F0FC-717C-CB136E5359E8}"/>
              </a:ext>
            </a:extLst>
          </p:cNvPr>
          <p:cNvSpPr txBox="1"/>
          <p:nvPr/>
        </p:nvSpPr>
        <p:spPr>
          <a:xfrm>
            <a:off x="2929651" y="4946419"/>
            <a:ext cx="123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 = 40h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AB536-D9AF-A360-7446-C32915332FE1}"/>
              </a:ext>
            </a:extLst>
          </p:cNvPr>
          <p:cNvSpPr txBox="1"/>
          <p:nvPr/>
        </p:nvSpPr>
        <p:spPr>
          <a:xfrm>
            <a:off x="986142" y="5453363"/>
            <a:ext cx="5380635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“Thus, there is 40 times more fresh water below the mean sea level than above it. In other words, for every 1 m of water table elevation above sea level there is 40 m of fresh water below it”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D0384768-2E65-E9CB-9C9D-809765005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81" y="960368"/>
            <a:ext cx="4499972" cy="582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71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A63FF7-DAB3-CE71-0DAB-572DC82056F1}"/>
              </a:ext>
            </a:extLst>
          </p:cNvPr>
          <p:cNvSpPr txBox="1"/>
          <p:nvPr/>
        </p:nvSpPr>
        <p:spPr>
          <a:xfrm>
            <a:off x="217635" y="601331"/>
            <a:ext cx="5560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Fresh-saltwater interface (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feet below sea level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D0384768-2E65-E9CB-9C9D-809765005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2" y="1018080"/>
            <a:ext cx="4512666" cy="5839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81E3D-992A-2027-E525-F69843E84EA7}"/>
              </a:ext>
            </a:extLst>
          </p:cNvPr>
          <p:cNvSpPr txBox="1"/>
          <p:nvPr/>
        </p:nvSpPr>
        <p:spPr>
          <a:xfrm>
            <a:off x="6422573" y="601331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Predicted salt groundwater within surficial alluvium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B787DFE-2037-A620-0504-481474995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37" y="1018080"/>
            <a:ext cx="4499972" cy="582349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2F5505-4CDD-9CC6-3C8E-B35D9986A721}"/>
              </a:ext>
            </a:extLst>
          </p:cNvPr>
          <p:cNvCxnSpPr>
            <a:cxnSpLocks/>
          </p:cNvCxnSpPr>
          <p:nvPr/>
        </p:nvCxnSpPr>
        <p:spPr>
          <a:xfrm>
            <a:off x="10215691" y="5285337"/>
            <a:ext cx="0" cy="4795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602636-CF13-2E28-153C-0FB44365A7AC}"/>
              </a:ext>
            </a:extLst>
          </p:cNvPr>
          <p:cNvCxnSpPr>
            <a:cxnSpLocks/>
          </p:cNvCxnSpPr>
          <p:nvPr/>
        </p:nvCxnSpPr>
        <p:spPr>
          <a:xfrm>
            <a:off x="8942945" y="5790162"/>
            <a:ext cx="0" cy="4978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C7968C-8255-DBBC-1940-6E34D4EE4D59}"/>
              </a:ext>
            </a:extLst>
          </p:cNvPr>
          <p:cNvSpPr txBox="1"/>
          <p:nvPr/>
        </p:nvSpPr>
        <p:spPr>
          <a:xfrm>
            <a:off x="217635" y="16427"/>
            <a:ext cx="9181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Saltwater Wedge Within Surficial Alluvium</a:t>
            </a:r>
          </a:p>
        </p:txBody>
      </p:sp>
    </p:spTree>
    <p:extLst>
      <p:ext uri="{BB962C8B-B14F-4D97-AF65-F5344CB8AC3E}">
        <p14:creationId xmlns:p14="http://schemas.microsoft.com/office/powerpoint/2010/main" val="348497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D8EF73-81CB-A013-14D6-2EC09A2A2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" r="2084" b="4936"/>
          <a:stretch/>
        </p:blipFill>
        <p:spPr bwMode="auto">
          <a:xfrm>
            <a:off x="346717" y="1021884"/>
            <a:ext cx="4470403" cy="282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8D186-E2AB-39E1-104A-DD4267C3A7C6}"/>
              </a:ext>
            </a:extLst>
          </p:cNvPr>
          <p:cNvSpPr txBox="1"/>
          <p:nvPr/>
        </p:nvSpPr>
        <p:spPr>
          <a:xfrm>
            <a:off x="6096000" y="605225"/>
            <a:ext cx="5798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Average total recharge: 686 mm/year based on Masterson et al., 2009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D0F2C-88F5-AB88-CB97-C483153D1D02}"/>
              </a:ext>
            </a:extLst>
          </p:cNvPr>
          <p:cNvSpPr txBox="1"/>
          <p:nvPr/>
        </p:nvSpPr>
        <p:spPr>
          <a:xfrm>
            <a:off x="764104" y="3765083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1CCE0-877C-9FBC-CCB8-6A178202CC57}"/>
              </a:ext>
            </a:extLst>
          </p:cNvPr>
          <p:cNvSpPr txBox="1"/>
          <p:nvPr/>
        </p:nvSpPr>
        <p:spPr>
          <a:xfrm>
            <a:off x="4458774" y="3755301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3FCE5-6BAE-F5B9-5FAF-6CC532A562AD}"/>
              </a:ext>
            </a:extLst>
          </p:cNvPr>
          <p:cNvSpPr txBox="1"/>
          <p:nvPr/>
        </p:nvSpPr>
        <p:spPr>
          <a:xfrm>
            <a:off x="2823564" y="375530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C0293D-8ECB-0853-59FE-7943D4371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617696"/>
              </p:ext>
            </p:extLst>
          </p:nvPr>
        </p:nvGraphicFramePr>
        <p:xfrm>
          <a:off x="7374882" y="1416889"/>
          <a:ext cx="2855731" cy="2634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453">
                  <a:extLst>
                    <a:ext uri="{9D8B030D-6E8A-4147-A177-3AD203B41FA5}">
                      <a16:colId xmlns:a16="http://schemas.microsoft.com/office/drawing/2014/main" val="3272358834"/>
                    </a:ext>
                  </a:extLst>
                </a:gridCol>
                <a:gridCol w="735495">
                  <a:extLst>
                    <a:ext uri="{9D8B030D-6E8A-4147-A177-3AD203B41FA5}">
                      <a16:colId xmlns:a16="http://schemas.microsoft.com/office/drawing/2014/main" val="325309032"/>
                    </a:ext>
                  </a:extLst>
                </a:gridCol>
                <a:gridCol w="1341783">
                  <a:extLst>
                    <a:ext uri="{9D8B030D-6E8A-4147-A177-3AD203B41FA5}">
                      <a16:colId xmlns:a16="http://schemas.microsoft.com/office/drawing/2014/main" val="3267389764"/>
                    </a:ext>
                  </a:extLst>
                </a:gridCol>
              </a:tblGrid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Month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P-PET Factor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Monthly Recharge (mm)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1446486939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January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2973909908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February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3381309905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March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195331799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April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2300468719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3652560650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June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1344966390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July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583526157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August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3661075502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September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39202579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October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4062302710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November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1663600420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December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3259177263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686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120552513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617F361-1C39-AA27-0E89-FEE4704336D3}"/>
              </a:ext>
            </a:extLst>
          </p:cNvPr>
          <p:cNvSpPr txBox="1"/>
          <p:nvPr/>
        </p:nvSpPr>
        <p:spPr>
          <a:xfrm>
            <a:off x="4197416" y="4184661"/>
            <a:ext cx="3624680" cy="258532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 recharge occurs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Oct-April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net loss on average from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May-Sept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Left: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monthly mean water levels in MA-LKW 14R screened at 41 feet below land surface in surficial Sand &amp; Gravel aquifer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Right: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measured monthly recharge rates illustrate this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3DCA5-105D-BBE1-C1C2-68E830EE2A61}"/>
              </a:ext>
            </a:extLst>
          </p:cNvPr>
          <p:cNvSpPr txBox="1"/>
          <p:nvPr/>
        </p:nvSpPr>
        <p:spPr>
          <a:xfrm>
            <a:off x="6611090" y="1074119"/>
            <a:ext cx="4556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Total monthly net recharge values for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5A298D-7A6F-1086-7FCA-9A8621206AB5}"/>
              </a:ext>
            </a:extLst>
          </p:cNvPr>
          <p:cNvSpPr txBox="1"/>
          <p:nvPr/>
        </p:nvSpPr>
        <p:spPr>
          <a:xfrm>
            <a:off x="0" y="644759"/>
            <a:ext cx="5798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Generalized climate for this region P-ET = GW Recharge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4AF0E-7CA8-898A-356E-71BC3C0EA950}"/>
              </a:ext>
            </a:extLst>
          </p:cNvPr>
          <p:cNvSpPr/>
          <p:nvPr/>
        </p:nvSpPr>
        <p:spPr>
          <a:xfrm>
            <a:off x="2792471" y="3088098"/>
            <a:ext cx="471529" cy="202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BAA767C2-73F2-FF29-FA37-C268F8940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" y="4042082"/>
            <a:ext cx="3819967" cy="27761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CC2BA1-2C81-6AF2-4E56-0BC2D63E681E}"/>
              </a:ext>
            </a:extLst>
          </p:cNvPr>
          <p:cNvSpPr/>
          <p:nvPr/>
        </p:nvSpPr>
        <p:spPr>
          <a:xfrm>
            <a:off x="1728604" y="4418686"/>
            <a:ext cx="364368" cy="1625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5BC576-7A7C-7C4E-6607-BA698A915243}"/>
              </a:ext>
            </a:extLst>
          </p:cNvPr>
          <p:cNvSpPr/>
          <p:nvPr/>
        </p:nvSpPr>
        <p:spPr>
          <a:xfrm>
            <a:off x="1241202" y="4418686"/>
            <a:ext cx="487402" cy="16256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EEFC455A-0241-AD40-DF48-193D356A9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85" y="4232736"/>
            <a:ext cx="4205672" cy="24556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DE3A62-8F12-3F37-8BDE-F1F9FAA1B13F}"/>
              </a:ext>
            </a:extLst>
          </p:cNvPr>
          <p:cNvSpPr txBox="1"/>
          <p:nvPr/>
        </p:nvSpPr>
        <p:spPr>
          <a:xfrm>
            <a:off x="297446" y="37090"/>
            <a:ext cx="10054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Recharge Rates in Aquifer – Monthly Time Series</a:t>
            </a:r>
          </a:p>
        </p:txBody>
      </p:sp>
    </p:spTree>
    <p:extLst>
      <p:ext uri="{BB962C8B-B14F-4D97-AF65-F5344CB8AC3E}">
        <p14:creationId xmlns:p14="http://schemas.microsoft.com/office/powerpoint/2010/main" val="341808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3;p45" descr="A picture containing sky, nature, outdoor, mountain&#10;&#10;Description automatically generated">
            <a:extLst>
              <a:ext uri="{FF2B5EF4-FFF2-40B4-BE49-F238E27FC236}">
                <a16:creationId xmlns:a16="http://schemas.microsoft.com/office/drawing/2014/main" id="{C498EC7C-1D7A-D922-0719-74580C30F4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 txBox="1">
            <a:spLocks noGrp="1"/>
          </p:cNvSpPr>
          <p:nvPr>
            <p:ph type="title" idx="4294967295"/>
          </p:nvPr>
        </p:nvSpPr>
        <p:spPr>
          <a:xfrm>
            <a:off x="838200" y="675687"/>
            <a:ext cx="7929282" cy="731837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Project Lead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83" name="Google Shape;83;p3"/>
          <p:cNvGrpSpPr/>
          <p:nvPr/>
        </p:nvGrpSpPr>
        <p:grpSpPr>
          <a:xfrm>
            <a:off x="838200" y="2041048"/>
            <a:ext cx="5976639" cy="2141629"/>
            <a:chOff x="3107680" y="4103892"/>
            <a:chExt cx="5976639" cy="2141629"/>
          </a:xfrm>
        </p:grpSpPr>
        <p:sp>
          <p:nvSpPr>
            <p:cNvPr id="86" name="Google Shape;86;p3"/>
            <p:cNvSpPr/>
            <p:nvPr/>
          </p:nvSpPr>
          <p:spPr>
            <a:xfrm>
              <a:off x="3346745" y="4362880"/>
              <a:ext cx="5737574" cy="1882641"/>
            </a:xfrm>
            <a:custGeom>
              <a:avLst/>
              <a:gdLst/>
              <a:ahLst/>
              <a:cxnLst/>
              <a:rect l="l" t="t" r="r" b="b"/>
              <a:pathLst>
                <a:path w="5737574" h="1792991" extrusionOk="0">
                  <a:moveTo>
                    <a:pt x="0" y="0"/>
                  </a:moveTo>
                  <a:lnTo>
                    <a:pt x="5737574" y="0"/>
                  </a:lnTo>
                  <a:lnTo>
                    <a:pt x="5737574" y="1792991"/>
                  </a:lnTo>
                  <a:lnTo>
                    <a:pt x="0" y="1792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4450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accent3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David </a:t>
              </a:r>
              <a:r>
                <a:rPr lang="en-US" sz="1800" b="0" i="0" u="none" strike="noStrike" cap="none" dirty="0" err="1">
                  <a:solidFill>
                    <a:schemeClr val="accent3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Boutt</a:t>
              </a:r>
              <a:r>
                <a:rPr lang="en-US" sz="1800" b="0" i="0" u="none" strike="noStrike" cap="none" dirty="0">
                  <a:solidFill>
                    <a:schemeClr val="accent3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, Ph.D. – Professor, University of Massachusetts Amherst </a:t>
              </a:r>
              <a:r>
                <a:rPr lang="en-US" sz="1400" b="0" i="0" u="none" strike="noStrike" cap="none" dirty="0" err="1">
                  <a:solidFill>
                    <a:schemeClr val="accent3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dboutt@umass.edu</a:t>
              </a:r>
              <a:endParaRPr sz="14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4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Char char="•"/>
              </a:pPr>
              <a:r>
                <a:rPr lang="en-US" sz="1400" b="0" i="0" u="none" strike="noStrike" cap="none" dirty="0">
                  <a:solidFill>
                    <a:schemeClr val="accent3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20+ years research experience in field and computational hydrogeology</a:t>
              </a:r>
              <a:endParaRPr sz="14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107680" y="4103892"/>
              <a:ext cx="1255094" cy="188264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21983" r="-21982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3"/>
          <p:cNvSpPr txBox="1"/>
          <p:nvPr/>
        </p:nvSpPr>
        <p:spPr>
          <a:xfrm>
            <a:off x="7241310" y="2041048"/>
            <a:ext cx="4112490" cy="4050168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Dr. </a:t>
            </a:r>
            <a:r>
              <a:rPr lang="en-US" sz="1800" b="0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Boutt</a:t>
            </a:r>
            <a:r>
              <a:rPr lang="en-US" sz="1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leads an internationally recognized research laboratories that support the education and training of undergraduate, MS, and Ph.D. students.  He is a leading authority on the hydrology and hydrogeology of catchments and watersheds across New England</a:t>
            </a:r>
            <a:endParaRPr sz="14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593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F5058-C43F-0B15-4E82-9682522D4CD7}"/>
              </a:ext>
            </a:extLst>
          </p:cNvPr>
          <p:cNvSpPr txBox="1"/>
          <p:nvPr/>
        </p:nvSpPr>
        <p:spPr>
          <a:xfrm>
            <a:off x="623253" y="128682"/>
            <a:ext cx="10473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Sea Level Rise and Hydroclimate Change Scenarios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BDF53-AAD1-87DE-68AD-C87B05C4F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18658"/>
            <a:ext cx="5966378" cy="5314465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EA3B19E-C82F-3DEF-4524-A69CA9D40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2" y="3264240"/>
            <a:ext cx="4722313" cy="34846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DCDAD1-E06F-8960-E6C1-949D1E6C982B}"/>
              </a:ext>
            </a:extLst>
          </p:cNvPr>
          <p:cNvSpPr txBox="1"/>
          <p:nvPr/>
        </p:nvSpPr>
        <p:spPr>
          <a:xfrm>
            <a:off x="129622" y="1106923"/>
            <a:ext cx="5699678" cy="193899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Sea level rise expected through 2100: Likeliest range, values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Low end – RCP 2.6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Moderate – RCP 4.5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High end – RCP 8.5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818B54C-70D7-4994-EC08-6BB4791E2432}"/>
              </a:ext>
            </a:extLst>
          </p:cNvPr>
          <p:cNvCxnSpPr>
            <a:cxnSpLocks/>
          </p:cNvCxnSpPr>
          <p:nvPr/>
        </p:nvCxnSpPr>
        <p:spPr>
          <a:xfrm flipH="1">
            <a:off x="3433891" y="3044010"/>
            <a:ext cx="4634" cy="4404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A2C1835-D3B0-78D0-3BDE-67F1359E1210}"/>
              </a:ext>
            </a:extLst>
          </p:cNvPr>
          <p:cNvSpPr/>
          <p:nvPr/>
        </p:nvSpPr>
        <p:spPr>
          <a:xfrm>
            <a:off x="3295650" y="4491973"/>
            <a:ext cx="304800" cy="127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4D18B4-D354-EB16-4FF5-1658C723CA1D}"/>
              </a:ext>
            </a:extLst>
          </p:cNvPr>
          <p:cNvSpPr/>
          <p:nvPr/>
        </p:nvSpPr>
        <p:spPr>
          <a:xfrm>
            <a:off x="3281491" y="5406373"/>
            <a:ext cx="304800" cy="127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680BAF-F447-9730-4405-77739D048367}"/>
              </a:ext>
            </a:extLst>
          </p:cNvPr>
          <p:cNvSpPr/>
          <p:nvPr/>
        </p:nvSpPr>
        <p:spPr>
          <a:xfrm>
            <a:off x="3281491" y="6320773"/>
            <a:ext cx="304800" cy="127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58E6F-B8DC-0B67-5A44-B6283D34BD3A}"/>
              </a:ext>
            </a:extLst>
          </p:cNvPr>
          <p:cNvSpPr txBox="1"/>
          <p:nvPr/>
        </p:nvSpPr>
        <p:spPr>
          <a:xfrm>
            <a:off x="255371" y="476039"/>
            <a:ext cx="5983914" cy="22467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Hydroclimate Changes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Wetter overall (high end of range)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Drier overall (low end of range)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Shift in seasonality (away from winter – towards Fall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91745D3-A894-1D5F-7364-E548BA303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6" y="3103455"/>
            <a:ext cx="6270484" cy="3008063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B831E2A-15A2-C184-2A18-12E69D7D5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5"/>
          <a:stretch/>
        </p:blipFill>
        <p:spPr>
          <a:xfrm>
            <a:off x="6417912" y="95393"/>
            <a:ext cx="5744804" cy="3008062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F6BA66B7-4E93-01B2-7D88-C4D59ADEB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61" y="3178618"/>
            <a:ext cx="5145803" cy="36793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67C953-37B0-A373-C1EC-01E683C6FCD3}"/>
              </a:ext>
            </a:extLst>
          </p:cNvPr>
          <p:cNvSpPr/>
          <p:nvPr/>
        </p:nvSpPr>
        <p:spPr>
          <a:xfrm>
            <a:off x="9601203" y="5177528"/>
            <a:ext cx="2345361" cy="14899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03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E3E2A2-5EB0-CD56-421A-C8F3DE53E17C}"/>
              </a:ext>
            </a:extLst>
          </p:cNvPr>
          <p:cNvSpPr txBox="1"/>
          <p:nvPr/>
        </p:nvSpPr>
        <p:spPr>
          <a:xfrm>
            <a:off x="843560" y="340241"/>
            <a:ext cx="7060020" cy="138499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Freshwater Use Changes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Constant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High-end scenario (Linear projection)</a:t>
            </a:r>
          </a:p>
        </p:txBody>
      </p:sp>
      <p:pic>
        <p:nvPicPr>
          <p:cNvPr id="5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05196717-5569-E837-A0C4-ECB0D6A95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93" y="1857702"/>
            <a:ext cx="7060020" cy="49145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3D9247-444E-060D-2D63-877CEAEDC264}"/>
              </a:ext>
            </a:extLst>
          </p:cNvPr>
          <p:cNvSpPr/>
          <p:nvPr/>
        </p:nvSpPr>
        <p:spPr>
          <a:xfrm>
            <a:off x="5029203" y="4688215"/>
            <a:ext cx="3540642" cy="18295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1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7CFEE2-7786-942C-5E4D-1D1F4A110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Submarine Groundwater Discharge (SGD)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B9AAB0-71FD-AB1D-B277-F8982CDD80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Occurs where pressure (hydraulic head) from fresh groundwater exceeds hydraulic head of saline groundwater offshore</a:t>
            </a:r>
          </a:p>
          <a:p>
            <a:r>
              <a:rPr lang="en-US" dirty="0"/>
              <a:t>Sea level rise, groundwater pumping, and reductions in aquifer recharge (e.g. – impermeable surfaces) reduce SGD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F7AE499D-CD4B-EE73-2727-014F259D1F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91987"/>
            <a:ext cx="5181600" cy="301861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A5C8DC-E503-E089-13BD-0AAF11904767}"/>
              </a:ext>
            </a:extLst>
          </p:cNvPr>
          <p:cNvSpPr txBox="1"/>
          <p:nvPr/>
        </p:nvSpPr>
        <p:spPr>
          <a:xfrm>
            <a:off x="6172200" y="5510601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Bratton, John. (2010). The Three Scales of Submarine Groundwater Flow and Discharge across Passive Continental Margins. J. Geol.. 118. 10.1086/655114.</a:t>
            </a:r>
          </a:p>
        </p:txBody>
      </p:sp>
    </p:spTree>
    <p:extLst>
      <p:ext uri="{BB962C8B-B14F-4D97-AF65-F5344CB8AC3E}">
        <p14:creationId xmlns:p14="http://schemas.microsoft.com/office/powerpoint/2010/main" val="621020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C055-7368-956B-38F1-88D10781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PCKD Aquifer SGD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528F2-FC9C-AE4A-B015-B9F4D59FA8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 fontScale="92500"/>
          </a:bodyPr>
          <a:lstStyle/>
          <a:p>
            <a:r>
              <a:rPr lang="en-US" dirty="0"/>
              <a:t>SGD occurs along entire coast</a:t>
            </a:r>
          </a:p>
          <a:p>
            <a:endParaRPr lang="en-US" dirty="0"/>
          </a:p>
          <a:p>
            <a:r>
              <a:rPr lang="en-US" dirty="0"/>
              <a:t>May range from very near shore to far offshore</a:t>
            </a:r>
          </a:p>
          <a:p>
            <a:endParaRPr lang="en-US" dirty="0"/>
          </a:p>
          <a:p>
            <a:r>
              <a:rPr lang="en-US" dirty="0"/>
              <a:t>SGD expected to be significant due to high aquifer recharge rates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86061C-C301-FD68-6344-0CBC9CAE50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24803"/>
          <a:stretch/>
        </p:blipFill>
        <p:spPr>
          <a:xfrm>
            <a:off x="838200" y="4519727"/>
            <a:ext cx="5181600" cy="2300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C8FFD-CC22-6B4B-0A3E-487C85F1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95250"/>
            <a:ext cx="3705225" cy="51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5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BE193-6503-989A-7A01-9A1559949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and SWI are linked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AD80-0FA6-BE35-EF55-AC3EC7CC81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pressure balance between fresh and saline groundwater controls both SGD and SWI</a:t>
            </a:r>
          </a:p>
          <a:p>
            <a:endParaRPr lang="en-US" dirty="0"/>
          </a:p>
          <a:p>
            <a:r>
              <a:rPr lang="en-US" dirty="0"/>
              <a:t>Sea level rise, groundwater pumping, and reductions in aquifer recharge (e.g. – impermeable surfaces) reduce SGD and increase SWI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1EE48-609B-5BF3-D939-1CACFBAD4A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pic>
        <p:nvPicPr>
          <p:cNvPr id="1026" name="Picture 2" descr="IPCC Report: Sea Level Rise Is a Present and Future Danger | NRDC">
            <a:extLst>
              <a:ext uri="{FF2B5EF4-FFF2-40B4-BE49-F238E27FC236}">
                <a16:creationId xmlns:a16="http://schemas.microsoft.com/office/drawing/2014/main" id="{B3CF1DFD-3E27-5395-2539-5DB79564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9" y="1819261"/>
            <a:ext cx="315314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02 Groundwater Illustrations &amp; Clip Art - iStock">
            <a:extLst>
              <a:ext uri="{FF2B5EF4-FFF2-40B4-BE49-F238E27FC236}">
                <a16:creationId xmlns:a16="http://schemas.microsoft.com/office/drawing/2014/main" id="{AE9825C2-0D46-FE92-6779-6FD3BD6B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81926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rmeable Vs Impermeable - Raincoat Transparent PNG - 980x439 - Free  Download on NicePNG">
            <a:extLst>
              <a:ext uri="{FF2B5EF4-FFF2-40B4-BE49-F238E27FC236}">
                <a16:creationId xmlns:a16="http://schemas.microsoft.com/office/drawing/2014/main" id="{3140C55C-74EC-A419-BC67-73153F27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9" y="4080207"/>
            <a:ext cx="4155563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46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202712-504E-E0F3-3BEA-F0B95F43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0" y="4087571"/>
            <a:ext cx="8850060" cy="2031941"/>
          </a:xfrm>
        </p:spPr>
        <p:txBody>
          <a:bodyPr anchor="ctr">
            <a:normAutofit/>
          </a:bodyPr>
          <a:lstStyle/>
          <a:p>
            <a:r>
              <a:rPr lang="en-US" dirty="0"/>
              <a:t>Questions and Discussion</a:t>
            </a: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B1B76C79-D8B9-5A68-5092-66C88AE25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22" b="17964"/>
          <a:stretch/>
        </p:blipFill>
        <p:spPr>
          <a:xfrm>
            <a:off x="188468" y="10"/>
            <a:ext cx="11812017" cy="391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5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3;p45" descr="A picture containing sky, nature, outdoor, mountain&#10;&#10;Description automatically generated">
            <a:extLst>
              <a:ext uri="{FF2B5EF4-FFF2-40B4-BE49-F238E27FC236}">
                <a16:creationId xmlns:a16="http://schemas.microsoft.com/office/drawing/2014/main" id="{C1359DAB-E260-2119-B896-3FC82B34A1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2428461" y="37483"/>
            <a:ext cx="100680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</a:pPr>
            <a:r>
              <a:rPr lang="en-US" dirty="0"/>
              <a:t>Research Team Collaborators</a:t>
            </a:r>
            <a:endParaRPr dirty="0"/>
          </a:p>
        </p:txBody>
      </p:sp>
      <p:sp>
        <p:nvSpPr>
          <p:cNvPr id="94" name="Google Shape;94;p4"/>
          <p:cNvSpPr/>
          <p:nvPr/>
        </p:nvSpPr>
        <p:spPr>
          <a:xfrm>
            <a:off x="1044199" y="1413734"/>
            <a:ext cx="4943975" cy="1544992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045E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1044199" y="1413734"/>
            <a:ext cx="4943975" cy="1544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10464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Dr. Brendan Moran, Post-doctoral fellow, UMass Amherst</a:t>
            </a:r>
            <a:endParaRPr sz="14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•"/>
            </a:pPr>
            <a:r>
              <a:rPr lang="en-US" sz="14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7 years research experience in hydrogeology and hydroclimate of New England</a:t>
            </a:r>
            <a:endParaRPr sz="14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838200" y="1190569"/>
            <a:ext cx="1081494" cy="162224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7987" r="-27984"/>
            </a:stretch>
          </a:blipFill>
          <a:ln w="12700" cap="flat" cmpd="sng">
            <a:solidFill>
              <a:srgbClr val="0352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1044199" y="3358708"/>
            <a:ext cx="4943975" cy="1544992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045E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1044199" y="3358708"/>
            <a:ext cx="4943975" cy="1544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10464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Daniel Corkran, Ph.D. candidate, UMass Amherst</a:t>
            </a:r>
            <a:endParaRPr sz="1400" b="0" i="0" u="none" strike="noStrike" cap="none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•"/>
            </a:pPr>
            <a:r>
              <a:rPr lang="en-US" sz="1400" b="0" i="0" u="none" strike="noStrike" cap="none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9 years experience in environmental consulting, specializing in groundwater transport</a:t>
            </a:r>
            <a:endParaRPr sz="1400" b="0" i="0" u="none" strike="noStrike" cap="none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838200" y="3135542"/>
            <a:ext cx="1081494" cy="162224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62977" r="-62975"/>
            </a:stretch>
          </a:blipFill>
          <a:ln w="12700" cap="flat" cmpd="sng">
            <a:solidFill>
              <a:srgbClr val="0352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6453192" y="1480095"/>
            <a:ext cx="4943975" cy="1544992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045E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6453192" y="1480095"/>
            <a:ext cx="4943975" cy="1544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10464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Xander </a:t>
            </a:r>
            <a:r>
              <a:rPr lang="en-US" sz="1800" b="0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Kirshen</a:t>
            </a:r>
            <a:r>
              <a:rPr lang="en-US" sz="1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Research Technician, UMass Amherst</a:t>
            </a:r>
            <a:endParaRPr sz="14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•"/>
            </a:pPr>
            <a:r>
              <a:rPr lang="en-US" sz="14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2.5 years experience in hydrogeology research and  environmental consulting</a:t>
            </a:r>
            <a:endParaRPr sz="14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4" descr="A person smiling for the picture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 l="19373" r="14644"/>
          <a:stretch/>
        </p:blipFill>
        <p:spPr>
          <a:xfrm>
            <a:off x="6203828" y="1263523"/>
            <a:ext cx="940905" cy="163540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106;p4">
            <a:extLst>
              <a:ext uri="{FF2B5EF4-FFF2-40B4-BE49-F238E27FC236}">
                <a16:creationId xmlns:a16="http://schemas.microsoft.com/office/drawing/2014/main" id="{D4355C0F-7758-F65A-BE78-6F73F75C84C7}"/>
              </a:ext>
            </a:extLst>
          </p:cNvPr>
          <p:cNvSpPr/>
          <p:nvPr/>
        </p:nvSpPr>
        <p:spPr>
          <a:xfrm>
            <a:off x="6493417" y="3358708"/>
            <a:ext cx="4943975" cy="1544992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045E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7;p4">
            <a:extLst>
              <a:ext uri="{FF2B5EF4-FFF2-40B4-BE49-F238E27FC236}">
                <a16:creationId xmlns:a16="http://schemas.microsoft.com/office/drawing/2014/main" id="{4087F415-D43E-AACD-34F0-D932757CBE81}"/>
              </a:ext>
            </a:extLst>
          </p:cNvPr>
          <p:cNvSpPr txBox="1"/>
          <p:nvPr/>
        </p:nvSpPr>
        <p:spPr>
          <a:xfrm>
            <a:off x="6493417" y="3358708"/>
            <a:ext cx="4943975" cy="1544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10464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Carly Lombardo, Master’s Candidate, UMass-Amherst</a:t>
            </a:r>
            <a:endParaRPr sz="14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•"/>
            </a:pPr>
            <a:r>
              <a:rPr lang="en-US" sz="14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BS in Geosciences, working on developing models to assess SWI in Plymouth</a:t>
            </a:r>
            <a:endParaRPr sz="14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71A1E94C-ED29-89F5-A3E3-B2C80C82DE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7708" r="41034" b="48637"/>
          <a:stretch/>
        </p:blipFill>
        <p:spPr>
          <a:xfrm>
            <a:off x="6203828" y="3358708"/>
            <a:ext cx="940905" cy="13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7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45854E-A43C-4D09-B8F8-6761368EC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4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8F6CB5-FF45-AD45-AC9F-B096D2D4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52" y="1065862"/>
            <a:ext cx="3775313" cy="472627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MVP </a:t>
            </a:r>
            <a:br>
              <a:rPr lang="en-US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SWI Project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6C6B53-A7C3-6940-A6CA-DA86B993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80" y="1398371"/>
            <a:ext cx="6660568" cy="4726276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Assess the impacts of salt-water intrusion (SWI) into the freshwater aquifer and surface water bodies of Plymouth</a:t>
            </a:r>
          </a:p>
          <a:p>
            <a:pPr marL="0" indent="0">
              <a:buNone/>
            </a:pP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Develop a numerical model of the aquifer system that can simulate possible sea-level rise scenarios and impact on SWI</a:t>
            </a:r>
          </a:p>
          <a:p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4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186;p7">
            <a:extLst>
              <a:ext uri="{FF2B5EF4-FFF2-40B4-BE49-F238E27FC236}">
                <a16:creationId xmlns:a16="http://schemas.microsoft.com/office/drawing/2014/main" id="{A5FD9A75-8BF6-D4B6-027F-276AA2BB0014}"/>
              </a:ext>
            </a:extLst>
          </p:cNvPr>
          <p:cNvSpPr/>
          <p:nvPr/>
        </p:nvSpPr>
        <p:spPr>
          <a:xfrm rot="5400000">
            <a:off x="-335552" y="2460415"/>
            <a:ext cx="2430000" cy="179149"/>
          </a:xfrm>
          <a:prstGeom prst="corner">
            <a:avLst>
              <a:gd name="adj1" fmla="val 1000"/>
              <a:gd name="adj2" fmla="val 1000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87;p7">
            <a:extLst>
              <a:ext uri="{FF2B5EF4-FFF2-40B4-BE49-F238E27FC236}">
                <a16:creationId xmlns:a16="http://schemas.microsoft.com/office/drawing/2014/main" id="{B8B7B277-1D17-7FEC-01C1-28AF858CF027}"/>
              </a:ext>
            </a:extLst>
          </p:cNvPr>
          <p:cNvSpPr/>
          <p:nvPr/>
        </p:nvSpPr>
        <p:spPr>
          <a:xfrm>
            <a:off x="789873" y="3764990"/>
            <a:ext cx="2239374" cy="810000"/>
          </a:xfrm>
          <a:prstGeom prst="homePlate">
            <a:avLst>
              <a:gd name="adj" fmla="val 25000"/>
            </a:avLst>
          </a:prstGeom>
          <a:solidFill>
            <a:srgbClr val="0066FF"/>
          </a:solidFill>
          <a:ln w="25400" cap="flat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88;p7">
            <a:extLst>
              <a:ext uri="{FF2B5EF4-FFF2-40B4-BE49-F238E27FC236}">
                <a16:creationId xmlns:a16="http://schemas.microsoft.com/office/drawing/2014/main" id="{4FC39445-0F6C-51C3-CB5D-CC7D67FD0305}"/>
              </a:ext>
            </a:extLst>
          </p:cNvPr>
          <p:cNvSpPr txBox="1"/>
          <p:nvPr/>
        </p:nvSpPr>
        <p:spPr>
          <a:xfrm>
            <a:off x="789873" y="3764990"/>
            <a:ext cx="2138124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254000" rIns="127000" bIns="254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WP1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89;p7">
            <a:extLst>
              <a:ext uri="{FF2B5EF4-FFF2-40B4-BE49-F238E27FC236}">
                <a16:creationId xmlns:a16="http://schemas.microsoft.com/office/drawing/2014/main" id="{4E5F6AEF-75DA-EFCE-CA46-CEE70D553A5B}"/>
              </a:ext>
            </a:extLst>
          </p:cNvPr>
          <p:cNvSpPr/>
          <p:nvPr/>
        </p:nvSpPr>
        <p:spPr>
          <a:xfrm>
            <a:off x="969022" y="1442480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90;p7">
            <a:extLst>
              <a:ext uri="{FF2B5EF4-FFF2-40B4-BE49-F238E27FC236}">
                <a16:creationId xmlns:a16="http://schemas.microsoft.com/office/drawing/2014/main" id="{64E953E3-DBFF-B669-E70C-D6E0E87E5403}"/>
              </a:ext>
            </a:extLst>
          </p:cNvPr>
          <p:cNvSpPr txBox="1"/>
          <p:nvPr/>
        </p:nvSpPr>
        <p:spPr>
          <a:xfrm>
            <a:off x="969022" y="1442480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648000" rIns="28800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SWI Assessment using Existing Water Table Maps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91;p7">
            <a:extLst>
              <a:ext uri="{FF2B5EF4-FFF2-40B4-BE49-F238E27FC236}">
                <a16:creationId xmlns:a16="http://schemas.microsoft.com/office/drawing/2014/main" id="{36D78785-3054-5BD2-75A2-18B0B0A4F3B0}"/>
              </a:ext>
            </a:extLst>
          </p:cNvPr>
          <p:cNvSpPr/>
          <p:nvPr/>
        </p:nvSpPr>
        <p:spPr>
          <a:xfrm rot="5400000">
            <a:off x="1776173" y="2451538"/>
            <a:ext cx="2430000" cy="179149"/>
          </a:xfrm>
          <a:prstGeom prst="corner">
            <a:avLst>
              <a:gd name="adj1" fmla="val 1000"/>
              <a:gd name="adj2" fmla="val 1000"/>
            </a:avLst>
          </a:prstGeom>
          <a:solidFill>
            <a:schemeClr val="lt1"/>
          </a:solidFill>
          <a:ln w="25400" cap="flat" cmpd="sng">
            <a:solidFill>
              <a:srgbClr val="00C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92;p7">
            <a:extLst>
              <a:ext uri="{FF2B5EF4-FFF2-40B4-BE49-F238E27FC236}">
                <a16:creationId xmlns:a16="http://schemas.microsoft.com/office/drawing/2014/main" id="{719AD49D-B1BB-BCCE-F3D4-34DEE77D70B4}"/>
              </a:ext>
            </a:extLst>
          </p:cNvPr>
          <p:cNvSpPr/>
          <p:nvPr/>
        </p:nvSpPr>
        <p:spPr>
          <a:xfrm>
            <a:off x="2901598" y="3756113"/>
            <a:ext cx="2239374" cy="810000"/>
          </a:xfrm>
          <a:prstGeom prst="chevron">
            <a:avLst>
              <a:gd name="adj" fmla="val 25000"/>
            </a:avLst>
          </a:prstGeom>
          <a:solidFill>
            <a:srgbClr val="0070C0"/>
          </a:solidFill>
          <a:ln w="2540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93;p7">
            <a:extLst>
              <a:ext uri="{FF2B5EF4-FFF2-40B4-BE49-F238E27FC236}">
                <a16:creationId xmlns:a16="http://schemas.microsoft.com/office/drawing/2014/main" id="{B41CB511-58A5-1EF8-9656-307926BCBEEE}"/>
              </a:ext>
            </a:extLst>
          </p:cNvPr>
          <p:cNvSpPr txBox="1"/>
          <p:nvPr/>
        </p:nvSpPr>
        <p:spPr>
          <a:xfrm>
            <a:off x="3104098" y="3756113"/>
            <a:ext cx="1834374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254000" rIns="127000" bIns="254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WP2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94;p7">
            <a:extLst>
              <a:ext uri="{FF2B5EF4-FFF2-40B4-BE49-F238E27FC236}">
                <a16:creationId xmlns:a16="http://schemas.microsoft.com/office/drawing/2014/main" id="{752FB452-BD7B-0995-9D48-E83017752B23}"/>
              </a:ext>
            </a:extLst>
          </p:cNvPr>
          <p:cNvSpPr/>
          <p:nvPr/>
        </p:nvSpPr>
        <p:spPr>
          <a:xfrm>
            <a:off x="3080748" y="1433603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95;p7">
            <a:extLst>
              <a:ext uri="{FF2B5EF4-FFF2-40B4-BE49-F238E27FC236}">
                <a16:creationId xmlns:a16="http://schemas.microsoft.com/office/drawing/2014/main" id="{43E73445-B458-CB06-7611-3B2A45058B1A}"/>
              </a:ext>
            </a:extLst>
          </p:cNvPr>
          <p:cNvSpPr txBox="1"/>
          <p:nvPr/>
        </p:nvSpPr>
        <p:spPr>
          <a:xfrm>
            <a:off x="3080748" y="1433603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648000" rIns="28800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Model Structure and Boundaries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96;p7">
            <a:extLst>
              <a:ext uri="{FF2B5EF4-FFF2-40B4-BE49-F238E27FC236}">
                <a16:creationId xmlns:a16="http://schemas.microsoft.com/office/drawing/2014/main" id="{828DD310-1727-59DF-15D9-4E1AC0C47305}"/>
              </a:ext>
            </a:extLst>
          </p:cNvPr>
          <p:cNvSpPr/>
          <p:nvPr/>
        </p:nvSpPr>
        <p:spPr>
          <a:xfrm rot="5400000">
            <a:off x="3877110" y="2451538"/>
            <a:ext cx="2430000" cy="179149"/>
          </a:xfrm>
          <a:prstGeom prst="corner">
            <a:avLst>
              <a:gd name="adj1" fmla="val 1000"/>
              <a:gd name="adj2" fmla="val 1000"/>
            </a:avLst>
          </a:prstGeom>
          <a:solidFill>
            <a:schemeClr val="lt1"/>
          </a:solidFill>
          <a:ln w="25400" cap="flat" cmpd="sng">
            <a:solidFill>
              <a:srgbClr val="00C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97;p7">
            <a:extLst>
              <a:ext uri="{FF2B5EF4-FFF2-40B4-BE49-F238E27FC236}">
                <a16:creationId xmlns:a16="http://schemas.microsoft.com/office/drawing/2014/main" id="{C6376A7F-5813-C560-B39E-28ECB4C83EAB}"/>
              </a:ext>
            </a:extLst>
          </p:cNvPr>
          <p:cNvSpPr/>
          <p:nvPr/>
        </p:nvSpPr>
        <p:spPr>
          <a:xfrm>
            <a:off x="5002535" y="3756113"/>
            <a:ext cx="2239374" cy="810000"/>
          </a:xfrm>
          <a:prstGeom prst="chevron">
            <a:avLst>
              <a:gd name="adj" fmla="val 25000"/>
            </a:avLst>
          </a:prstGeom>
          <a:solidFill>
            <a:srgbClr val="1D8AD7"/>
          </a:solidFill>
          <a:ln w="25400" cap="flat" cmpd="sng">
            <a:solidFill>
              <a:srgbClr val="00C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198;p7">
            <a:extLst>
              <a:ext uri="{FF2B5EF4-FFF2-40B4-BE49-F238E27FC236}">
                <a16:creationId xmlns:a16="http://schemas.microsoft.com/office/drawing/2014/main" id="{7BA426EF-2953-FDAA-8296-3BB0E25FE161}"/>
              </a:ext>
            </a:extLst>
          </p:cNvPr>
          <p:cNvSpPr txBox="1"/>
          <p:nvPr/>
        </p:nvSpPr>
        <p:spPr>
          <a:xfrm>
            <a:off x="5205035" y="3756113"/>
            <a:ext cx="1834374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254000" rIns="127000" bIns="254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WP3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199;p7">
            <a:extLst>
              <a:ext uri="{FF2B5EF4-FFF2-40B4-BE49-F238E27FC236}">
                <a16:creationId xmlns:a16="http://schemas.microsoft.com/office/drawing/2014/main" id="{48F67F27-7C4F-AE36-AE2E-CCD7EFD46872}"/>
              </a:ext>
            </a:extLst>
          </p:cNvPr>
          <p:cNvSpPr/>
          <p:nvPr/>
        </p:nvSpPr>
        <p:spPr>
          <a:xfrm>
            <a:off x="5181685" y="1433603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200;p7">
            <a:extLst>
              <a:ext uri="{FF2B5EF4-FFF2-40B4-BE49-F238E27FC236}">
                <a16:creationId xmlns:a16="http://schemas.microsoft.com/office/drawing/2014/main" id="{E49A6A27-A644-D30D-BE47-E4E945F6F281}"/>
              </a:ext>
            </a:extLst>
          </p:cNvPr>
          <p:cNvSpPr txBox="1"/>
          <p:nvPr/>
        </p:nvSpPr>
        <p:spPr>
          <a:xfrm>
            <a:off x="5181685" y="1433603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648000" rIns="28800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Density Dependent GW Flow Models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201;p7">
            <a:extLst>
              <a:ext uri="{FF2B5EF4-FFF2-40B4-BE49-F238E27FC236}">
                <a16:creationId xmlns:a16="http://schemas.microsoft.com/office/drawing/2014/main" id="{CDBF4023-3718-03DD-6941-1076A3446D3B}"/>
              </a:ext>
            </a:extLst>
          </p:cNvPr>
          <p:cNvSpPr/>
          <p:nvPr/>
        </p:nvSpPr>
        <p:spPr>
          <a:xfrm rot="5400000">
            <a:off x="5988841" y="2451538"/>
            <a:ext cx="2430000" cy="179149"/>
          </a:xfrm>
          <a:prstGeom prst="corner">
            <a:avLst>
              <a:gd name="adj1" fmla="val 1000"/>
              <a:gd name="adj2" fmla="val 1000"/>
            </a:avLst>
          </a:prstGeom>
          <a:solidFill>
            <a:schemeClr val="lt1"/>
          </a:solidFill>
          <a:ln w="25400" cap="flat" cmpd="sng">
            <a:solidFill>
              <a:srgbClr val="33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202;p7">
            <a:extLst>
              <a:ext uri="{FF2B5EF4-FFF2-40B4-BE49-F238E27FC236}">
                <a16:creationId xmlns:a16="http://schemas.microsoft.com/office/drawing/2014/main" id="{87D375B5-DD94-66AE-E29A-057ECB995A7F}"/>
              </a:ext>
            </a:extLst>
          </p:cNvPr>
          <p:cNvSpPr/>
          <p:nvPr/>
        </p:nvSpPr>
        <p:spPr>
          <a:xfrm>
            <a:off x="7114266" y="3756113"/>
            <a:ext cx="2239374" cy="810000"/>
          </a:xfrm>
          <a:prstGeom prst="chevron">
            <a:avLst>
              <a:gd name="adj" fmla="val 25000"/>
            </a:avLst>
          </a:prstGeom>
          <a:solidFill>
            <a:schemeClr val="accent2"/>
          </a:solidFill>
          <a:ln w="25400" cap="flat" cmpd="sng">
            <a:solidFill>
              <a:srgbClr val="33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03;p7">
            <a:extLst>
              <a:ext uri="{FF2B5EF4-FFF2-40B4-BE49-F238E27FC236}">
                <a16:creationId xmlns:a16="http://schemas.microsoft.com/office/drawing/2014/main" id="{4F887086-9F2C-B655-8B21-F040EA9B8996}"/>
              </a:ext>
            </a:extLst>
          </p:cNvPr>
          <p:cNvSpPr txBox="1"/>
          <p:nvPr/>
        </p:nvSpPr>
        <p:spPr>
          <a:xfrm>
            <a:off x="7316766" y="3756113"/>
            <a:ext cx="1834374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254000" rIns="127000" bIns="254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WP4</a:t>
            </a:r>
            <a:endParaRPr sz="2000" b="1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204;p7">
            <a:extLst>
              <a:ext uri="{FF2B5EF4-FFF2-40B4-BE49-F238E27FC236}">
                <a16:creationId xmlns:a16="http://schemas.microsoft.com/office/drawing/2014/main" id="{BEA8B43E-673E-FEA7-268C-12C52E11FE23}"/>
              </a:ext>
            </a:extLst>
          </p:cNvPr>
          <p:cNvSpPr/>
          <p:nvPr/>
        </p:nvSpPr>
        <p:spPr>
          <a:xfrm>
            <a:off x="7293416" y="1433603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05;p7">
            <a:extLst>
              <a:ext uri="{FF2B5EF4-FFF2-40B4-BE49-F238E27FC236}">
                <a16:creationId xmlns:a16="http://schemas.microsoft.com/office/drawing/2014/main" id="{986C7231-74DF-3486-380F-A945A9B4F8D6}"/>
              </a:ext>
            </a:extLst>
          </p:cNvPr>
          <p:cNvSpPr txBox="1"/>
          <p:nvPr/>
        </p:nvSpPr>
        <p:spPr>
          <a:xfrm>
            <a:off x="7293416" y="1433603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648000" rIns="28800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 of SWI and impacts of sea-level rise on aquifer hydrology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206;p7">
            <a:extLst>
              <a:ext uri="{FF2B5EF4-FFF2-40B4-BE49-F238E27FC236}">
                <a16:creationId xmlns:a16="http://schemas.microsoft.com/office/drawing/2014/main" id="{778437FE-F066-6759-6102-967FF9108B27}"/>
              </a:ext>
            </a:extLst>
          </p:cNvPr>
          <p:cNvSpPr/>
          <p:nvPr/>
        </p:nvSpPr>
        <p:spPr>
          <a:xfrm rot="5400000">
            <a:off x="8089777" y="2460415"/>
            <a:ext cx="2430000" cy="179149"/>
          </a:xfrm>
          <a:prstGeom prst="corner">
            <a:avLst>
              <a:gd name="adj1" fmla="val 1000"/>
              <a:gd name="adj2" fmla="val 1000"/>
            </a:avLst>
          </a:prstGeom>
          <a:solidFill>
            <a:schemeClr val="lt1"/>
          </a:solidFill>
          <a:ln w="25400" cap="flat" cmpd="sng">
            <a:solidFill>
              <a:srgbClr val="00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07;p7">
            <a:extLst>
              <a:ext uri="{FF2B5EF4-FFF2-40B4-BE49-F238E27FC236}">
                <a16:creationId xmlns:a16="http://schemas.microsoft.com/office/drawing/2014/main" id="{FDA18DD3-BBE8-6644-3719-F47DB615F40C}"/>
              </a:ext>
            </a:extLst>
          </p:cNvPr>
          <p:cNvSpPr/>
          <p:nvPr/>
        </p:nvSpPr>
        <p:spPr>
          <a:xfrm>
            <a:off x="9215202" y="3764990"/>
            <a:ext cx="2239374" cy="810000"/>
          </a:xfrm>
          <a:prstGeom prst="chevron">
            <a:avLst>
              <a:gd name="adj" fmla="val 25000"/>
            </a:avLst>
          </a:prstGeom>
          <a:gradFill>
            <a:gsLst>
              <a:gs pos="0">
                <a:srgbClr val="B88AAA"/>
              </a:gs>
              <a:gs pos="90000">
                <a:srgbClr val="B88AAA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 w="25400" cap="flat" cmpd="sng">
            <a:solidFill>
              <a:srgbClr val="00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208;p7">
            <a:extLst>
              <a:ext uri="{FF2B5EF4-FFF2-40B4-BE49-F238E27FC236}">
                <a16:creationId xmlns:a16="http://schemas.microsoft.com/office/drawing/2014/main" id="{49DC06AC-AE17-97E1-CEEB-B4AD81F72C03}"/>
              </a:ext>
            </a:extLst>
          </p:cNvPr>
          <p:cNvSpPr txBox="1"/>
          <p:nvPr/>
        </p:nvSpPr>
        <p:spPr>
          <a:xfrm>
            <a:off x="9417702" y="3764990"/>
            <a:ext cx="1834374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254000" rIns="127000" bIns="254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Completed</a:t>
            </a:r>
            <a:endParaRPr sz="2000" b="1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209;p7">
            <a:extLst>
              <a:ext uri="{FF2B5EF4-FFF2-40B4-BE49-F238E27FC236}">
                <a16:creationId xmlns:a16="http://schemas.microsoft.com/office/drawing/2014/main" id="{78D7EE0D-FEC9-B370-CAA5-00B342EBE641}"/>
              </a:ext>
            </a:extLst>
          </p:cNvPr>
          <p:cNvSpPr/>
          <p:nvPr/>
        </p:nvSpPr>
        <p:spPr>
          <a:xfrm>
            <a:off x="9394352" y="1442480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210;p7">
            <a:extLst>
              <a:ext uri="{FF2B5EF4-FFF2-40B4-BE49-F238E27FC236}">
                <a16:creationId xmlns:a16="http://schemas.microsoft.com/office/drawing/2014/main" id="{E23CDA5A-1987-B9DF-3AE4-86D83A3E67E4}"/>
              </a:ext>
            </a:extLst>
          </p:cNvPr>
          <p:cNvSpPr txBox="1"/>
          <p:nvPr/>
        </p:nvSpPr>
        <p:spPr>
          <a:xfrm>
            <a:off x="9394352" y="1442480"/>
            <a:ext cx="1818372" cy="180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648000" rIns="28800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Report and Presentations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211;p7">
            <a:extLst>
              <a:ext uri="{FF2B5EF4-FFF2-40B4-BE49-F238E27FC236}">
                <a16:creationId xmlns:a16="http://schemas.microsoft.com/office/drawing/2014/main" id="{89FD523E-9DE7-0A86-BD10-4F9DD1B5B6FE}"/>
              </a:ext>
            </a:extLst>
          </p:cNvPr>
          <p:cNvSpPr txBox="1">
            <a:spLocks/>
          </p:cNvSpPr>
          <p:nvPr/>
        </p:nvSpPr>
        <p:spPr>
          <a:xfrm>
            <a:off x="789873" y="4661930"/>
            <a:ext cx="2067485" cy="18542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88000" tIns="2520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SzPts val="2800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  <a:endParaRPr lang="en-US"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12;p7">
            <a:extLst>
              <a:ext uri="{FF2B5EF4-FFF2-40B4-BE49-F238E27FC236}">
                <a16:creationId xmlns:a16="http://schemas.microsoft.com/office/drawing/2014/main" id="{38C0D61C-315C-D90E-102D-ECAE927AED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7668" y="189390"/>
            <a:ext cx="1071154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>
                <a:solidFill>
                  <a:srgbClr val="0070C0"/>
                </a:solidFill>
              </a:rPr>
              <a:t>FY23 Project Road Map</a:t>
            </a:r>
            <a:endParaRPr b="0" dirty="0">
              <a:solidFill>
                <a:srgbClr val="0070C0"/>
              </a:solidFill>
            </a:endParaRPr>
          </a:p>
        </p:txBody>
      </p:sp>
      <p:sp>
        <p:nvSpPr>
          <p:cNvPr id="64" name="Google Shape;213;p7">
            <a:extLst>
              <a:ext uri="{FF2B5EF4-FFF2-40B4-BE49-F238E27FC236}">
                <a16:creationId xmlns:a16="http://schemas.microsoft.com/office/drawing/2014/main" id="{15DF5FFD-FF33-F7CC-96DC-C9FA737B86C1}"/>
              </a:ext>
            </a:extLst>
          </p:cNvPr>
          <p:cNvSpPr txBox="1"/>
          <p:nvPr/>
        </p:nvSpPr>
        <p:spPr>
          <a:xfrm>
            <a:off x="5185224" y="4762649"/>
            <a:ext cx="1962498" cy="2006681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288000" tIns="2520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Completion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2023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214;p7">
            <a:extLst>
              <a:ext uri="{FF2B5EF4-FFF2-40B4-BE49-F238E27FC236}">
                <a16:creationId xmlns:a16="http://schemas.microsoft.com/office/drawing/2014/main" id="{1873D7CF-F31C-454A-8646-CE1656012EB4}"/>
              </a:ext>
            </a:extLst>
          </p:cNvPr>
          <p:cNvSpPr txBox="1"/>
          <p:nvPr/>
        </p:nvSpPr>
        <p:spPr>
          <a:xfrm>
            <a:off x="9320194" y="4673441"/>
            <a:ext cx="1962498" cy="1620745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288000" tIns="2520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100% Planned Completion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June 2023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215;p7">
            <a:extLst>
              <a:ext uri="{FF2B5EF4-FFF2-40B4-BE49-F238E27FC236}">
                <a16:creationId xmlns:a16="http://schemas.microsoft.com/office/drawing/2014/main" id="{9E99DF91-D9E0-1FD7-0892-F92CD9C120C8}"/>
              </a:ext>
            </a:extLst>
          </p:cNvPr>
          <p:cNvSpPr txBox="1"/>
          <p:nvPr/>
        </p:nvSpPr>
        <p:spPr>
          <a:xfrm>
            <a:off x="3065245" y="4661930"/>
            <a:ext cx="2067485" cy="18542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88000" tIns="252000" rIns="91425" bIns="457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SzPts val="2800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  <a:endParaRPr lang="en-US"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16;p7">
            <a:extLst>
              <a:ext uri="{FF2B5EF4-FFF2-40B4-BE49-F238E27FC236}">
                <a16:creationId xmlns:a16="http://schemas.microsoft.com/office/drawing/2014/main" id="{235CED80-12A7-D481-502C-EC2254476C65}"/>
              </a:ext>
            </a:extLst>
          </p:cNvPr>
          <p:cNvSpPr txBox="1"/>
          <p:nvPr/>
        </p:nvSpPr>
        <p:spPr>
          <a:xfrm>
            <a:off x="7161474" y="4762648"/>
            <a:ext cx="1962498" cy="2006681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288000" tIns="2520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Completion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2023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01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F51F59-11AE-4575-B407-DF76F22E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838" b="757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2BBDBC-6412-4140-8B1D-6147A377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862"/>
            <a:ext cx="4151365" cy="4726276"/>
          </a:xfrm>
        </p:spPr>
        <p:txBody>
          <a:bodyPr>
            <a:normAutofit fontScale="90000"/>
          </a:bodyPr>
          <a:lstStyle/>
          <a:p>
            <a:pPr algn="r"/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Plymouth Salt-Water Intrusion Project – Completed 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35F5A1-58ED-4011-AB44-5937F33CCC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85719"/>
              </p:ext>
            </p:extLst>
          </p:nvPr>
        </p:nvGraphicFramePr>
        <p:xfrm>
          <a:off x="5168294" y="461704"/>
          <a:ext cx="6441319" cy="5775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21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F51F59-11AE-4575-B407-DF76F22E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838" b="757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2BBDBC-6412-4140-8B1D-6147A377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65862"/>
            <a:ext cx="3922765" cy="4726276"/>
          </a:xfrm>
        </p:spPr>
        <p:txBody>
          <a:bodyPr>
            <a:normAutofit/>
          </a:bodyPr>
          <a:lstStyle/>
          <a:p>
            <a:pPr algn="r"/>
            <a:r>
              <a:rPr lang="en-US" sz="4900" dirty="0">
                <a:solidFill>
                  <a:schemeClr val="accent2">
                    <a:lumMod val="75000"/>
                  </a:schemeClr>
                </a:solidFill>
              </a:rPr>
              <a:t>Plymouth Salt-Water Intrusion Project – Year 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35F5A1-58ED-4011-AB44-5937F33CCC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151851"/>
              </p:ext>
            </p:extLst>
          </p:nvPr>
        </p:nvGraphicFramePr>
        <p:xfrm>
          <a:off x="5168294" y="461704"/>
          <a:ext cx="6441319" cy="5775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97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78B4C4-3DA8-4B50-9656-4DDEA6615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8E2E7-5C21-0C43-BB35-92ACBFB1D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9932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Expected Project Outcomes and Products</a:t>
            </a:r>
          </a:p>
        </p:txBody>
      </p:sp>
      <p:pic>
        <p:nvPicPr>
          <p:cNvPr id="4" name="Google Shape;18;p16">
            <a:extLst>
              <a:ext uri="{FF2B5EF4-FFF2-40B4-BE49-F238E27FC236}">
                <a16:creationId xmlns:a16="http://schemas.microsoft.com/office/drawing/2014/main" id="{BC052B41-DB7D-CA49-B1C7-8C1B559D77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3870" y="5868925"/>
            <a:ext cx="2222204" cy="9250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0C2517A-B282-4F59-BCD2-A6BE4A8102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0249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Saltwater Intrusion Taskforce Logo">
            <a:extLst>
              <a:ext uri="{FF2B5EF4-FFF2-40B4-BE49-F238E27FC236}">
                <a16:creationId xmlns:a16="http://schemas.microsoft.com/office/drawing/2014/main" id="{9D916A72-36F4-5C4D-84AF-44E9FD8C5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14" y="4744555"/>
            <a:ext cx="2018040" cy="156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unicipal Vulnerability Preparedness Logo">
            <a:extLst>
              <a:ext uri="{FF2B5EF4-FFF2-40B4-BE49-F238E27FC236}">
                <a16:creationId xmlns:a16="http://schemas.microsoft.com/office/drawing/2014/main" id="{AE3A8D5C-9AE3-1141-8907-48F1F5EFE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8617" y="626968"/>
            <a:ext cx="1852710" cy="19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21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92C8C3-74A9-CC4F-B5D2-22F9BFDC8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1F6044-75B7-F443-9334-92C007CE0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3A76F9-44D8-CC4C-9DD5-CB914C79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46C800-2834-5248-94E8-001E33C0D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Explore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1610</Words>
  <Application>Microsoft Macintosh PowerPoint</Application>
  <PresentationFormat>Widescreen</PresentationFormat>
  <Paragraphs>233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Avenir Next LT Pro</vt:lpstr>
      <vt:lpstr>AvenirNext LT Pro Medium</vt:lpstr>
      <vt:lpstr>Calibri</vt:lpstr>
      <vt:lpstr>Garamond</vt:lpstr>
      <vt:lpstr>Sagona Book</vt:lpstr>
      <vt:lpstr>Trebuchet MS</vt:lpstr>
      <vt:lpstr>ExploreVTI</vt:lpstr>
      <vt:lpstr>Salt-Water Intrusion Vulnerability Assessment in Plymouth, MA – Compounding effects of Sea-Level Rise on Water Quality and Aquifer Sustainability </vt:lpstr>
      <vt:lpstr>Agenda for Today</vt:lpstr>
      <vt:lpstr>Project Lead</vt:lpstr>
      <vt:lpstr>Research Team Collaborators</vt:lpstr>
      <vt:lpstr>MVP  SWI Project Objectives</vt:lpstr>
      <vt:lpstr>FY23 Project Road Map</vt:lpstr>
      <vt:lpstr>Plymouth Salt-Water Intrusion Project – Completed Work</vt:lpstr>
      <vt:lpstr>Plymouth Salt-Water Intrusion Project – Year 2</vt:lpstr>
      <vt:lpstr>Expected Project Outcomes and Products</vt:lpstr>
      <vt:lpstr>Groundwater Flow in the Plymouth-Carver Aquifer</vt:lpstr>
      <vt:lpstr>PowerPoint Presentation</vt:lpstr>
      <vt:lpstr>Existing USGS model of Aquifer is NOT adequate for assessing SWI impacts </vt:lpstr>
      <vt:lpstr>PowerPoint Presentation</vt:lpstr>
      <vt:lpstr>Geologic Model Development</vt:lpstr>
      <vt:lpstr>Model Domain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Geologic Model Development – Bottom Boundary</vt:lpstr>
      <vt:lpstr>Geologic Model (walk through)</vt:lpstr>
      <vt:lpstr>Hydrogeologic Model Development</vt:lpstr>
      <vt:lpstr>Hydrogeologic Model: Boundary Conditions </vt:lpstr>
      <vt:lpstr>Steady State Hydrogeologic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Submarine Groundwater Discharge (SGD)</vt:lpstr>
      <vt:lpstr>PCKD Aquifer SGD</vt:lpstr>
      <vt:lpstr>SGD and SWI are linked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Boutt</dc:creator>
  <cp:lastModifiedBy>Glorianna Davenport</cp:lastModifiedBy>
  <cp:revision>16</cp:revision>
  <dcterms:created xsi:type="dcterms:W3CDTF">2022-11-15T18:07:35Z</dcterms:created>
  <dcterms:modified xsi:type="dcterms:W3CDTF">2022-12-13T19:39:25Z</dcterms:modified>
</cp:coreProperties>
</file>