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1" r:id="rId3"/>
    <p:sldId id="257" r:id="rId4"/>
    <p:sldId id="258" r:id="rId5"/>
    <p:sldId id="272" r:id="rId6"/>
    <p:sldId id="259" r:id="rId7"/>
    <p:sldId id="260" r:id="rId8"/>
    <p:sldId id="261" r:id="rId9"/>
    <p:sldId id="262" r:id="rId10"/>
    <p:sldId id="268" r:id="rId11"/>
    <p:sldId id="266" r:id="rId12"/>
    <p:sldId id="274" r:id="rId13"/>
    <p:sldId id="264" r:id="rId14"/>
    <p:sldId id="275" r:id="rId15"/>
    <p:sldId id="267" r:id="rId16"/>
    <p:sldId id="269" r:id="rId17"/>
    <p:sldId id="276" r:id="rId18"/>
    <p:sldId id="278" r:id="rId19"/>
    <p:sldId id="270" r:id="rId20"/>
    <p:sldId id="277" r:id="rId21"/>
    <p:sldId id="273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15"/>
    <p:restoredTop sz="96327"/>
  </p:normalViewPr>
  <p:slideViewPr>
    <p:cSldViewPr snapToGrid="0" snapToObjects="1">
      <p:cViewPr varScale="1">
        <p:scale>
          <a:sx n="111" d="100"/>
          <a:sy n="111" d="100"/>
        </p:scale>
        <p:origin x="224" y="2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9659BA-F26D-48E6-A35D-7833996C9272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26E4D0A-040C-41A4-B0FF-61B53EDEDDD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UP-TO-DATE HYDROGEOLOGICAL MODEL</a:t>
          </a:r>
        </a:p>
      </dgm:t>
    </dgm:pt>
    <dgm:pt modelId="{F10B501A-CDD5-439F-87A3-6919C01F0818}" type="parTrans" cxnId="{6F337289-9894-49D1-8036-439E12BEE969}">
      <dgm:prSet/>
      <dgm:spPr/>
      <dgm:t>
        <a:bodyPr/>
        <a:lstStyle/>
        <a:p>
          <a:endParaRPr lang="en-US"/>
        </a:p>
      </dgm:t>
    </dgm:pt>
    <dgm:pt modelId="{07CE033D-E711-4F86-BA67-73B6918A9082}" type="sibTrans" cxnId="{6F337289-9894-49D1-8036-439E12BEE969}">
      <dgm:prSet/>
      <dgm:spPr/>
      <dgm:t>
        <a:bodyPr/>
        <a:lstStyle/>
        <a:p>
          <a:endParaRPr lang="en-US"/>
        </a:p>
      </dgm:t>
    </dgm:pt>
    <dgm:pt modelId="{3D7F1A8A-8625-4257-8437-FE2CA8C4DE8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PREDICT GREATEST VULNERABILITY POINTS</a:t>
          </a:r>
        </a:p>
      </dgm:t>
    </dgm:pt>
    <dgm:pt modelId="{2F3B17EB-9AD2-41AE-82FA-37720EBE7D6B}" type="parTrans" cxnId="{938780B1-3698-4B3B-B631-BC497E1646B2}">
      <dgm:prSet/>
      <dgm:spPr/>
      <dgm:t>
        <a:bodyPr/>
        <a:lstStyle/>
        <a:p>
          <a:endParaRPr lang="en-US"/>
        </a:p>
      </dgm:t>
    </dgm:pt>
    <dgm:pt modelId="{F5083B1F-886C-4853-89E2-A9DE42B5C04E}" type="sibTrans" cxnId="{938780B1-3698-4B3B-B631-BC497E1646B2}">
      <dgm:prSet/>
      <dgm:spPr/>
      <dgm:t>
        <a:bodyPr/>
        <a:lstStyle/>
        <a:p>
          <a:endParaRPr lang="en-US"/>
        </a:p>
      </dgm:t>
    </dgm:pt>
    <dgm:pt modelId="{95C542F6-3724-4512-817F-913D5E8031C7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NATURE-BASED SOLUTIONS</a:t>
          </a:r>
        </a:p>
      </dgm:t>
    </dgm:pt>
    <dgm:pt modelId="{A286E72E-20AC-4846-ADC1-05F40668E2BD}" type="parTrans" cxnId="{B32F115B-FBB8-4DA8-A50C-944CD1BBE7B6}">
      <dgm:prSet/>
      <dgm:spPr/>
      <dgm:t>
        <a:bodyPr/>
        <a:lstStyle/>
        <a:p>
          <a:endParaRPr lang="en-US"/>
        </a:p>
      </dgm:t>
    </dgm:pt>
    <dgm:pt modelId="{2FB2F4BA-CC52-4F55-ABBA-55D262D594DC}" type="sibTrans" cxnId="{B32F115B-FBB8-4DA8-A50C-944CD1BBE7B6}">
      <dgm:prSet/>
      <dgm:spPr/>
      <dgm:t>
        <a:bodyPr/>
        <a:lstStyle/>
        <a:p>
          <a:endParaRPr lang="en-US"/>
        </a:p>
      </dgm:t>
    </dgm:pt>
    <dgm:pt modelId="{592D1829-7F25-4C69-8F1C-5F1416C7F6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OUTREACH ACTIVITIES</a:t>
          </a:r>
        </a:p>
      </dgm:t>
    </dgm:pt>
    <dgm:pt modelId="{2F86B47C-F46D-4965-B490-01A6D613495F}" type="parTrans" cxnId="{8D3B3732-36DA-4DAD-B7F5-5817ECFD9DF8}">
      <dgm:prSet/>
      <dgm:spPr/>
      <dgm:t>
        <a:bodyPr/>
        <a:lstStyle/>
        <a:p>
          <a:endParaRPr lang="en-US"/>
        </a:p>
      </dgm:t>
    </dgm:pt>
    <dgm:pt modelId="{2FD74161-2511-4929-8F0B-175EA5C62530}" type="sibTrans" cxnId="{8D3B3732-36DA-4DAD-B7F5-5817ECFD9DF8}">
      <dgm:prSet/>
      <dgm:spPr/>
      <dgm:t>
        <a:bodyPr/>
        <a:lstStyle/>
        <a:p>
          <a:endParaRPr lang="en-US"/>
        </a:p>
      </dgm:t>
    </dgm:pt>
    <dgm:pt modelId="{2EB39C90-380D-4CBD-A9E2-27BB13CB143B}" type="pres">
      <dgm:prSet presAssocID="{6D9659BA-F26D-48E6-A35D-7833996C9272}" presName="root" presStyleCnt="0">
        <dgm:presLayoutVars>
          <dgm:dir/>
          <dgm:resizeHandles val="exact"/>
        </dgm:presLayoutVars>
      </dgm:prSet>
      <dgm:spPr/>
    </dgm:pt>
    <dgm:pt modelId="{6EC6EAB8-BDDC-4875-966F-532770DC5E27}" type="pres">
      <dgm:prSet presAssocID="{F26E4D0A-040C-41A4-B0FF-61B53EDEDDD7}" presName="compNode" presStyleCnt="0"/>
      <dgm:spPr/>
    </dgm:pt>
    <dgm:pt modelId="{FC866BFD-B835-4A17-A339-D41F454979E6}" type="pres">
      <dgm:prSet presAssocID="{F26E4D0A-040C-41A4-B0FF-61B53EDEDDD7}" presName="bgRect" presStyleLbl="bgShp" presStyleIdx="0" presStyleCnt="4"/>
      <dgm:spPr/>
    </dgm:pt>
    <dgm:pt modelId="{8891694A-3F8A-49DD-B4F1-DE9E2E138DE9}" type="pres">
      <dgm:prSet presAssocID="{F26E4D0A-040C-41A4-B0FF-61B53EDEDDD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thly calendar"/>
        </a:ext>
      </dgm:extLst>
    </dgm:pt>
    <dgm:pt modelId="{1679E7A8-F97D-4A49-A0A5-1131D133C9E0}" type="pres">
      <dgm:prSet presAssocID="{F26E4D0A-040C-41A4-B0FF-61B53EDEDDD7}" presName="spaceRect" presStyleCnt="0"/>
      <dgm:spPr/>
    </dgm:pt>
    <dgm:pt modelId="{4075BAF7-6F06-46D9-A63E-F827417371A2}" type="pres">
      <dgm:prSet presAssocID="{F26E4D0A-040C-41A4-B0FF-61B53EDEDDD7}" presName="parTx" presStyleLbl="revTx" presStyleIdx="0" presStyleCnt="4">
        <dgm:presLayoutVars>
          <dgm:chMax val="0"/>
          <dgm:chPref val="0"/>
        </dgm:presLayoutVars>
      </dgm:prSet>
      <dgm:spPr/>
    </dgm:pt>
    <dgm:pt modelId="{AA3ADFD2-95B6-42D0-A0D4-0C245EC4B2B6}" type="pres">
      <dgm:prSet presAssocID="{07CE033D-E711-4F86-BA67-73B6918A9082}" presName="sibTrans" presStyleCnt="0"/>
      <dgm:spPr/>
    </dgm:pt>
    <dgm:pt modelId="{0E6A1399-187A-4DF8-9940-1511F8706CA2}" type="pres">
      <dgm:prSet presAssocID="{3D7F1A8A-8625-4257-8437-FE2CA8C4DE81}" presName="compNode" presStyleCnt="0"/>
      <dgm:spPr/>
    </dgm:pt>
    <dgm:pt modelId="{42029FA8-45A8-4EC8-BCF0-3DBA69DE9BE3}" type="pres">
      <dgm:prSet presAssocID="{3D7F1A8A-8625-4257-8437-FE2CA8C4DE81}" presName="bgRect" presStyleLbl="bgShp" presStyleIdx="1" presStyleCnt="4"/>
      <dgm:spPr/>
    </dgm:pt>
    <dgm:pt modelId="{FAE0C3DC-1173-4883-BA77-4C59A32BFC8F}" type="pres">
      <dgm:prSet presAssocID="{3D7F1A8A-8625-4257-8437-FE2CA8C4DE81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arning"/>
        </a:ext>
      </dgm:extLst>
    </dgm:pt>
    <dgm:pt modelId="{4BC5EF5C-DCF2-42C5-BD2B-EA8344228886}" type="pres">
      <dgm:prSet presAssocID="{3D7F1A8A-8625-4257-8437-FE2CA8C4DE81}" presName="spaceRect" presStyleCnt="0"/>
      <dgm:spPr/>
    </dgm:pt>
    <dgm:pt modelId="{75CCB521-1609-4805-9020-AA62CE884035}" type="pres">
      <dgm:prSet presAssocID="{3D7F1A8A-8625-4257-8437-FE2CA8C4DE81}" presName="parTx" presStyleLbl="revTx" presStyleIdx="1" presStyleCnt="4">
        <dgm:presLayoutVars>
          <dgm:chMax val="0"/>
          <dgm:chPref val="0"/>
        </dgm:presLayoutVars>
      </dgm:prSet>
      <dgm:spPr/>
    </dgm:pt>
    <dgm:pt modelId="{F6786F9A-F696-4DB2-BD51-CEAE7A9B2028}" type="pres">
      <dgm:prSet presAssocID="{F5083B1F-886C-4853-89E2-A9DE42B5C04E}" presName="sibTrans" presStyleCnt="0"/>
      <dgm:spPr/>
    </dgm:pt>
    <dgm:pt modelId="{E20F1A2B-E314-4A42-8123-C4464480B5B4}" type="pres">
      <dgm:prSet presAssocID="{95C542F6-3724-4512-817F-913D5E8031C7}" presName="compNode" presStyleCnt="0"/>
      <dgm:spPr/>
    </dgm:pt>
    <dgm:pt modelId="{63DE3C06-5216-4070-BF7D-ED43483F7D12}" type="pres">
      <dgm:prSet presAssocID="{95C542F6-3724-4512-817F-913D5E8031C7}" presName="bgRect" presStyleLbl="bgShp" presStyleIdx="2" presStyleCnt="4"/>
      <dgm:spPr/>
    </dgm:pt>
    <dgm:pt modelId="{09508B94-E21F-4ECC-8336-58773743F259}" type="pres">
      <dgm:prSet presAssocID="{95C542F6-3724-4512-817F-913D5E8031C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eciduous tree"/>
        </a:ext>
      </dgm:extLst>
    </dgm:pt>
    <dgm:pt modelId="{94CC3B77-1FE3-4D20-A0E0-B96C665F1D8E}" type="pres">
      <dgm:prSet presAssocID="{95C542F6-3724-4512-817F-913D5E8031C7}" presName="spaceRect" presStyleCnt="0"/>
      <dgm:spPr/>
    </dgm:pt>
    <dgm:pt modelId="{779EDA28-C857-4422-B105-F3D304C0C735}" type="pres">
      <dgm:prSet presAssocID="{95C542F6-3724-4512-817F-913D5E8031C7}" presName="parTx" presStyleLbl="revTx" presStyleIdx="2" presStyleCnt="4">
        <dgm:presLayoutVars>
          <dgm:chMax val="0"/>
          <dgm:chPref val="0"/>
        </dgm:presLayoutVars>
      </dgm:prSet>
      <dgm:spPr/>
    </dgm:pt>
    <dgm:pt modelId="{0A1113D3-514A-4619-823A-05B6AE0850ED}" type="pres">
      <dgm:prSet presAssocID="{2FB2F4BA-CC52-4F55-ABBA-55D262D594DC}" presName="sibTrans" presStyleCnt="0"/>
      <dgm:spPr/>
    </dgm:pt>
    <dgm:pt modelId="{7DA911E9-63BC-470D-8544-30D4C640B0DA}" type="pres">
      <dgm:prSet presAssocID="{592D1829-7F25-4C69-8F1C-5F1416C7F655}" presName="compNode" presStyleCnt="0"/>
      <dgm:spPr/>
    </dgm:pt>
    <dgm:pt modelId="{7661F070-A297-47E7-A1EF-A42B47D0C1B7}" type="pres">
      <dgm:prSet presAssocID="{592D1829-7F25-4C69-8F1C-5F1416C7F655}" presName="bgRect" presStyleLbl="bgShp" presStyleIdx="3" presStyleCnt="4"/>
      <dgm:spPr/>
    </dgm:pt>
    <dgm:pt modelId="{E9A9E394-BF2B-4E15-9828-4F284002F160}" type="pres">
      <dgm:prSet presAssocID="{592D1829-7F25-4C69-8F1C-5F1416C7F65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egaphone"/>
        </a:ext>
      </dgm:extLst>
    </dgm:pt>
    <dgm:pt modelId="{471FA738-8BB5-46D6-BFB7-5D5F2E36C704}" type="pres">
      <dgm:prSet presAssocID="{592D1829-7F25-4C69-8F1C-5F1416C7F655}" presName="spaceRect" presStyleCnt="0"/>
      <dgm:spPr/>
    </dgm:pt>
    <dgm:pt modelId="{489820F8-02D2-42E0-83B3-0BEABAF26573}" type="pres">
      <dgm:prSet presAssocID="{592D1829-7F25-4C69-8F1C-5F1416C7F655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09AEB0E-2752-4E1E-ACFE-8BD06E0A7C47}" type="presOf" srcId="{95C542F6-3724-4512-817F-913D5E8031C7}" destId="{779EDA28-C857-4422-B105-F3D304C0C735}" srcOrd="0" destOrd="0" presId="urn:microsoft.com/office/officeart/2018/2/layout/IconVerticalSolidList"/>
    <dgm:cxn modelId="{2BB78F2E-6FF8-4898-9A3B-89DF045FA567}" type="presOf" srcId="{3D7F1A8A-8625-4257-8437-FE2CA8C4DE81}" destId="{75CCB521-1609-4805-9020-AA62CE884035}" srcOrd="0" destOrd="0" presId="urn:microsoft.com/office/officeart/2018/2/layout/IconVerticalSolidList"/>
    <dgm:cxn modelId="{8D3B3732-36DA-4DAD-B7F5-5817ECFD9DF8}" srcId="{6D9659BA-F26D-48E6-A35D-7833996C9272}" destId="{592D1829-7F25-4C69-8F1C-5F1416C7F655}" srcOrd="3" destOrd="0" parTransId="{2F86B47C-F46D-4965-B490-01A6D613495F}" sibTransId="{2FD74161-2511-4929-8F0B-175EA5C62530}"/>
    <dgm:cxn modelId="{FD0E4057-3284-4A1F-82E2-4CECF89D6817}" type="presOf" srcId="{592D1829-7F25-4C69-8F1C-5F1416C7F655}" destId="{489820F8-02D2-42E0-83B3-0BEABAF26573}" srcOrd="0" destOrd="0" presId="urn:microsoft.com/office/officeart/2018/2/layout/IconVerticalSolidList"/>
    <dgm:cxn modelId="{B32F115B-FBB8-4DA8-A50C-944CD1BBE7B6}" srcId="{6D9659BA-F26D-48E6-A35D-7833996C9272}" destId="{95C542F6-3724-4512-817F-913D5E8031C7}" srcOrd="2" destOrd="0" parTransId="{A286E72E-20AC-4846-ADC1-05F40668E2BD}" sibTransId="{2FB2F4BA-CC52-4F55-ABBA-55D262D594DC}"/>
    <dgm:cxn modelId="{6F337289-9894-49D1-8036-439E12BEE969}" srcId="{6D9659BA-F26D-48E6-A35D-7833996C9272}" destId="{F26E4D0A-040C-41A4-B0FF-61B53EDEDDD7}" srcOrd="0" destOrd="0" parTransId="{F10B501A-CDD5-439F-87A3-6919C01F0818}" sibTransId="{07CE033D-E711-4F86-BA67-73B6918A9082}"/>
    <dgm:cxn modelId="{938780B1-3698-4B3B-B631-BC497E1646B2}" srcId="{6D9659BA-F26D-48E6-A35D-7833996C9272}" destId="{3D7F1A8A-8625-4257-8437-FE2CA8C4DE81}" srcOrd="1" destOrd="0" parTransId="{2F3B17EB-9AD2-41AE-82FA-37720EBE7D6B}" sibTransId="{F5083B1F-886C-4853-89E2-A9DE42B5C04E}"/>
    <dgm:cxn modelId="{8C591CB8-8C3F-4FFE-8092-2479006DACEE}" type="presOf" srcId="{F26E4D0A-040C-41A4-B0FF-61B53EDEDDD7}" destId="{4075BAF7-6F06-46D9-A63E-F827417371A2}" srcOrd="0" destOrd="0" presId="urn:microsoft.com/office/officeart/2018/2/layout/IconVerticalSolidList"/>
    <dgm:cxn modelId="{647CBDEF-71CD-45B0-B69D-F2BC96592DF0}" type="presOf" srcId="{6D9659BA-F26D-48E6-A35D-7833996C9272}" destId="{2EB39C90-380D-4CBD-A9E2-27BB13CB143B}" srcOrd="0" destOrd="0" presId="urn:microsoft.com/office/officeart/2018/2/layout/IconVerticalSolidList"/>
    <dgm:cxn modelId="{928F908E-E85C-4B33-8200-9F908D3B47A0}" type="presParOf" srcId="{2EB39C90-380D-4CBD-A9E2-27BB13CB143B}" destId="{6EC6EAB8-BDDC-4875-966F-532770DC5E27}" srcOrd="0" destOrd="0" presId="urn:microsoft.com/office/officeart/2018/2/layout/IconVerticalSolidList"/>
    <dgm:cxn modelId="{B49A8921-3AF0-4993-9832-C4E173D0E19A}" type="presParOf" srcId="{6EC6EAB8-BDDC-4875-966F-532770DC5E27}" destId="{FC866BFD-B835-4A17-A339-D41F454979E6}" srcOrd="0" destOrd="0" presId="urn:microsoft.com/office/officeart/2018/2/layout/IconVerticalSolidList"/>
    <dgm:cxn modelId="{FE6A8FB0-BE64-4BB6-8EF0-E45240141530}" type="presParOf" srcId="{6EC6EAB8-BDDC-4875-966F-532770DC5E27}" destId="{8891694A-3F8A-49DD-B4F1-DE9E2E138DE9}" srcOrd="1" destOrd="0" presId="urn:microsoft.com/office/officeart/2018/2/layout/IconVerticalSolidList"/>
    <dgm:cxn modelId="{9D526465-61C3-46DA-BFF6-82F21F004DE2}" type="presParOf" srcId="{6EC6EAB8-BDDC-4875-966F-532770DC5E27}" destId="{1679E7A8-F97D-4A49-A0A5-1131D133C9E0}" srcOrd="2" destOrd="0" presId="urn:microsoft.com/office/officeart/2018/2/layout/IconVerticalSolidList"/>
    <dgm:cxn modelId="{DEFD5A5C-15D0-4D7F-BCCF-E05BA14F8A75}" type="presParOf" srcId="{6EC6EAB8-BDDC-4875-966F-532770DC5E27}" destId="{4075BAF7-6F06-46D9-A63E-F827417371A2}" srcOrd="3" destOrd="0" presId="urn:microsoft.com/office/officeart/2018/2/layout/IconVerticalSolidList"/>
    <dgm:cxn modelId="{E8DE6E35-4A72-4B0E-BD0F-CE26A262035D}" type="presParOf" srcId="{2EB39C90-380D-4CBD-A9E2-27BB13CB143B}" destId="{AA3ADFD2-95B6-42D0-A0D4-0C245EC4B2B6}" srcOrd="1" destOrd="0" presId="urn:microsoft.com/office/officeart/2018/2/layout/IconVerticalSolidList"/>
    <dgm:cxn modelId="{A44DCB0A-6420-48FE-AE3A-C1FD40DC7087}" type="presParOf" srcId="{2EB39C90-380D-4CBD-A9E2-27BB13CB143B}" destId="{0E6A1399-187A-4DF8-9940-1511F8706CA2}" srcOrd="2" destOrd="0" presId="urn:microsoft.com/office/officeart/2018/2/layout/IconVerticalSolidList"/>
    <dgm:cxn modelId="{25E3DC3A-51FF-4B91-AAEF-21E592797352}" type="presParOf" srcId="{0E6A1399-187A-4DF8-9940-1511F8706CA2}" destId="{42029FA8-45A8-4EC8-BCF0-3DBA69DE9BE3}" srcOrd="0" destOrd="0" presId="urn:microsoft.com/office/officeart/2018/2/layout/IconVerticalSolidList"/>
    <dgm:cxn modelId="{7FF3530C-FEF3-48A4-9D47-F0E4F32E11E3}" type="presParOf" srcId="{0E6A1399-187A-4DF8-9940-1511F8706CA2}" destId="{FAE0C3DC-1173-4883-BA77-4C59A32BFC8F}" srcOrd="1" destOrd="0" presId="urn:microsoft.com/office/officeart/2018/2/layout/IconVerticalSolidList"/>
    <dgm:cxn modelId="{475235FE-AB26-45FC-AFCE-401E0133A057}" type="presParOf" srcId="{0E6A1399-187A-4DF8-9940-1511F8706CA2}" destId="{4BC5EF5C-DCF2-42C5-BD2B-EA8344228886}" srcOrd="2" destOrd="0" presId="urn:microsoft.com/office/officeart/2018/2/layout/IconVerticalSolidList"/>
    <dgm:cxn modelId="{ABDF696F-3AE9-404C-B9EC-4BF9A20309C8}" type="presParOf" srcId="{0E6A1399-187A-4DF8-9940-1511F8706CA2}" destId="{75CCB521-1609-4805-9020-AA62CE884035}" srcOrd="3" destOrd="0" presId="urn:microsoft.com/office/officeart/2018/2/layout/IconVerticalSolidList"/>
    <dgm:cxn modelId="{5F473A5E-8D9A-4896-89EA-E9B0E3D01BC4}" type="presParOf" srcId="{2EB39C90-380D-4CBD-A9E2-27BB13CB143B}" destId="{F6786F9A-F696-4DB2-BD51-CEAE7A9B2028}" srcOrd="3" destOrd="0" presId="urn:microsoft.com/office/officeart/2018/2/layout/IconVerticalSolidList"/>
    <dgm:cxn modelId="{707238EF-499C-45F3-B3FE-A27A9579CE5B}" type="presParOf" srcId="{2EB39C90-380D-4CBD-A9E2-27BB13CB143B}" destId="{E20F1A2B-E314-4A42-8123-C4464480B5B4}" srcOrd="4" destOrd="0" presId="urn:microsoft.com/office/officeart/2018/2/layout/IconVerticalSolidList"/>
    <dgm:cxn modelId="{D68A5647-8CEA-47C2-BBF4-FDE2250583AC}" type="presParOf" srcId="{E20F1A2B-E314-4A42-8123-C4464480B5B4}" destId="{63DE3C06-5216-4070-BF7D-ED43483F7D12}" srcOrd="0" destOrd="0" presId="urn:microsoft.com/office/officeart/2018/2/layout/IconVerticalSolidList"/>
    <dgm:cxn modelId="{A2C765E9-2BA9-48A4-9E3C-B840654D3884}" type="presParOf" srcId="{E20F1A2B-E314-4A42-8123-C4464480B5B4}" destId="{09508B94-E21F-4ECC-8336-58773743F259}" srcOrd="1" destOrd="0" presId="urn:microsoft.com/office/officeart/2018/2/layout/IconVerticalSolidList"/>
    <dgm:cxn modelId="{C1A17164-7FEF-47AE-8CDF-95FC57173473}" type="presParOf" srcId="{E20F1A2B-E314-4A42-8123-C4464480B5B4}" destId="{94CC3B77-1FE3-4D20-A0E0-B96C665F1D8E}" srcOrd="2" destOrd="0" presId="urn:microsoft.com/office/officeart/2018/2/layout/IconVerticalSolidList"/>
    <dgm:cxn modelId="{B3AC8FDF-AFCD-4F29-8808-2127365B64C4}" type="presParOf" srcId="{E20F1A2B-E314-4A42-8123-C4464480B5B4}" destId="{779EDA28-C857-4422-B105-F3D304C0C735}" srcOrd="3" destOrd="0" presId="urn:microsoft.com/office/officeart/2018/2/layout/IconVerticalSolidList"/>
    <dgm:cxn modelId="{EEC92357-006E-444B-A148-8A04E0C387C7}" type="presParOf" srcId="{2EB39C90-380D-4CBD-A9E2-27BB13CB143B}" destId="{0A1113D3-514A-4619-823A-05B6AE0850ED}" srcOrd="5" destOrd="0" presId="urn:microsoft.com/office/officeart/2018/2/layout/IconVerticalSolidList"/>
    <dgm:cxn modelId="{8B710C82-3A2A-4807-9717-5A59E94A20CF}" type="presParOf" srcId="{2EB39C90-380D-4CBD-A9E2-27BB13CB143B}" destId="{7DA911E9-63BC-470D-8544-30D4C640B0DA}" srcOrd="6" destOrd="0" presId="urn:microsoft.com/office/officeart/2018/2/layout/IconVerticalSolidList"/>
    <dgm:cxn modelId="{135156AD-2200-43F2-B2A8-450F3BE6F54E}" type="presParOf" srcId="{7DA911E9-63BC-470D-8544-30D4C640B0DA}" destId="{7661F070-A297-47E7-A1EF-A42B47D0C1B7}" srcOrd="0" destOrd="0" presId="urn:microsoft.com/office/officeart/2018/2/layout/IconVerticalSolidList"/>
    <dgm:cxn modelId="{F67F058A-FF9D-46FB-BB04-A8A255E5273A}" type="presParOf" srcId="{7DA911E9-63BC-470D-8544-30D4C640B0DA}" destId="{E9A9E394-BF2B-4E15-9828-4F284002F160}" srcOrd="1" destOrd="0" presId="urn:microsoft.com/office/officeart/2018/2/layout/IconVerticalSolidList"/>
    <dgm:cxn modelId="{8A318D25-2550-4D3C-8AA3-0D772F05B009}" type="presParOf" srcId="{7DA911E9-63BC-470D-8544-30D4C640B0DA}" destId="{471FA738-8BB5-46D6-BFB7-5D5F2E36C704}" srcOrd="2" destOrd="0" presId="urn:microsoft.com/office/officeart/2018/2/layout/IconVerticalSolidList"/>
    <dgm:cxn modelId="{1B9B68D8-D4AF-45E6-B136-2AD7E93843B1}" type="presParOf" srcId="{7DA911E9-63BC-470D-8544-30D4C640B0DA}" destId="{489820F8-02D2-42E0-83B3-0BEABAF2657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866BFD-B835-4A17-A339-D41F454979E6}">
      <dsp:nvSpPr>
        <dsp:cNvPr id="0" name=""/>
        <dsp:cNvSpPr/>
      </dsp:nvSpPr>
      <dsp:spPr>
        <a:xfrm>
          <a:off x="0" y="1690"/>
          <a:ext cx="4325113" cy="857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1694A-3F8A-49DD-B4F1-DE9E2E138DE9}">
      <dsp:nvSpPr>
        <dsp:cNvPr id="0" name=""/>
        <dsp:cNvSpPr/>
      </dsp:nvSpPr>
      <dsp:spPr>
        <a:xfrm>
          <a:off x="259245" y="194517"/>
          <a:ext cx="471354" cy="4713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5BAF7-6F06-46D9-A63E-F827417371A2}">
      <dsp:nvSpPr>
        <dsp:cNvPr id="0" name=""/>
        <dsp:cNvSpPr/>
      </dsp:nvSpPr>
      <dsp:spPr>
        <a:xfrm>
          <a:off x="989844" y="1690"/>
          <a:ext cx="3335268" cy="85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00" tIns="90700" rIns="90700" bIns="907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UP-TO-DATE HYDROGEOLOGICAL MODEL</a:t>
          </a:r>
        </a:p>
      </dsp:txBody>
      <dsp:txXfrm>
        <a:off x="989844" y="1690"/>
        <a:ext cx="3335268" cy="857008"/>
      </dsp:txXfrm>
    </dsp:sp>
    <dsp:sp modelId="{42029FA8-45A8-4EC8-BCF0-3DBA69DE9BE3}">
      <dsp:nvSpPr>
        <dsp:cNvPr id="0" name=""/>
        <dsp:cNvSpPr/>
      </dsp:nvSpPr>
      <dsp:spPr>
        <a:xfrm>
          <a:off x="0" y="1072951"/>
          <a:ext cx="4325113" cy="857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0C3DC-1173-4883-BA77-4C59A32BFC8F}">
      <dsp:nvSpPr>
        <dsp:cNvPr id="0" name=""/>
        <dsp:cNvSpPr/>
      </dsp:nvSpPr>
      <dsp:spPr>
        <a:xfrm>
          <a:off x="259245" y="1265778"/>
          <a:ext cx="471354" cy="47135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CCB521-1609-4805-9020-AA62CE884035}">
      <dsp:nvSpPr>
        <dsp:cNvPr id="0" name=""/>
        <dsp:cNvSpPr/>
      </dsp:nvSpPr>
      <dsp:spPr>
        <a:xfrm>
          <a:off x="989844" y="1072951"/>
          <a:ext cx="3335268" cy="85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00" tIns="90700" rIns="90700" bIns="907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PREDICT GREATEST VULNERABILITY POINTS</a:t>
          </a:r>
        </a:p>
      </dsp:txBody>
      <dsp:txXfrm>
        <a:off x="989844" y="1072951"/>
        <a:ext cx="3335268" cy="857008"/>
      </dsp:txXfrm>
    </dsp:sp>
    <dsp:sp modelId="{63DE3C06-5216-4070-BF7D-ED43483F7D12}">
      <dsp:nvSpPr>
        <dsp:cNvPr id="0" name=""/>
        <dsp:cNvSpPr/>
      </dsp:nvSpPr>
      <dsp:spPr>
        <a:xfrm>
          <a:off x="0" y="2144212"/>
          <a:ext cx="4325113" cy="857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08B94-E21F-4ECC-8336-58773743F259}">
      <dsp:nvSpPr>
        <dsp:cNvPr id="0" name=""/>
        <dsp:cNvSpPr/>
      </dsp:nvSpPr>
      <dsp:spPr>
        <a:xfrm>
          <a:off x="259245" y="2337038"/>
          <a:ext cx="471354" cy="47135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EDA28-C857-4422-B105-F3D304C0C735}">
      <dsp:nvSpPr>
        <dsp:cNvPr id="0" name=""/>
        <dsp:cNvSpPr/>
      </dsp:nvSpPr>
      <dsp:spPr>
        <a:xfrm>
          <a:off x="989844" y="2144212"/>
          <a:ext cx="3335268" cy="85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00" tIns="90700" rIns="90700" bIns="907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NATURE-BASED SOLUTIONS</a:t>
          </a:r>
        </a:p>
      </dsp:txBody>
      <dsp:txXfrm>
        <a:off x="989844" y="2144212"/>
        <a:ext cx="3335268" cy="857008"/>
      </dsp:txXfrm>
    </dsp:sp>
    <dsp:sp modelId="{7661F070-A297-47E7-A1EF-A42B47D0C1B7}">
      <dsp:nvSpPr>
        <dsp:cNvPr id="0" name=""/>
        <dsp:cNvSpPr/>
      </dsp:nvSpPr>
      <dsp:spPr>
        <a:xfrm>
          <a:off x="0" y="3215472"/>
          <a:ext cx="4325113" cy="857008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A9E394-BF2B-4E15-9828-4F284002F160}">
      <dsp:nvSpPr>
        <dsp:cNvPr id="0" name=""/>
        <dsp:cNvSpPr/>
      </dsp:nvSpPr>
      <dsp:spPr>
        <a:xfrm>
          <a:off x="259245" y="3408299"/>
          <a:ext cx="471354" cy="47135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9820F8-02D2-42E0-83B3-0BEABAF26573}">
      <dsp:nvSpPr>
        <dsp:cNvPr id="0" name=""/>
        <dsp:cNvSpPr/>
      </dsp:nvSpPr>
      <dsp:spPr>
        <a:xfrm>
          <a:off x="989844" y="3215472"/>
          <a:ext cx="3335268" cy="8570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700" tIns="90700" rIns="90700" bIns="9070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OUTREACH ACTIVITIES</a:t>
          </a:r>
        </a:p>
      </dsp:txBody>
      <dsp:txXfrm>
        <a:off x="989844" y="3215472"/>
        <a:ext cx="3335268" cy="8570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25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picture containing tree, outdoor, plant, wooded&#10;&#10;Description automatically generated">
            <a:extLst>
              <a:ext uri="{FF2B5EF4-FFF2-40B4-BE49-F238E27FC236}">
                <a16:creationId xmlns:a16="http://schemas.microsoft.com/office/drawing/2014/main" id="{12107470-380C-A2B8-7B13-91D1700DA66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50000"/>
          </a:blip>
          <a:srcRect l="8044" r="49768"/>
          <a:stretch/>
        </p:blipFill>
        <p:spPr>
          <a:xfrm rot="5400000">
            <a:off x="2703978" y="-2666849"/>
            <a:ext cx="6858000" cy="12191695"/>
          </a:xfrm>
          <a:prstGeom prst="rect">
            <a:avLst/>
          </a:prstGeom>
        </p:spPr>
      </p:pic>
      <p:sp>
        <p:nvSpPr>
          <p:cNvPr id="48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50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DF206E5-2BF8-FAF8-8C31-34B701430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307" y="753937"/>
            <a:ext cx="3962392" cy="2697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Subterranean resilience: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4FC98FE-65BC-13ED-2712-5F8AB1066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3812" y="1567018"/>
            <a:ext cx="6165074" cy="24588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/>
              <a:t>A locally-produced, state-funded Municipal Vulnerability Preparedness Action Grant to study Plymouth’s vulnerability to saltwater intrusion and to devise long-term mitigation strategies.</a:t>
            </a:r>
          </a:p>
        </p:txBody>
      </p:sp>
      <p:sp>
        <p:nvSpPr>
          <p:cNvPr id="56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68D514-B342-185B-98A3-8CA7788C32EC}"/>
              </a:ext>
            </a:extLst>
          </p:cNvPr>
          <p:cNvSpPr txBox="1"/>
          <p:nvPr/>
        </p:nvSpPr>
        <p:spPr>
          <a:xfrm>
            <a:off x="6132978" y="4851575"/>
            <a:ext cx="53727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/>
              <a:t>Sharl</a:t>
            </a:r>
            <a:r>
              <a:rPr lang="en-US" dirty="0"/>
              <a:t> Heller</a:t>
            </a:r>
          </a:p>
          <a:p>
            <a:pPr algn="r"/>
            <a:r>
              <a:rPr lang="en-US" dirty="0"/>
              <a:t>Frank </a:t>
            </a:r>
            <a:r>
              <a:rPr lang="en-US" dirty="0" err="1"/>
              <a:t>Mand</a:t>
            </a:r>
            <a:r>
              <a:rPr lang="en-US" dirty="0"/>
              <a:t> </a:t>
            </a:r>
          </a:p>
          <a:p>
            <a:pPr algn="r"/>
            <a:r>
              <a:rPr lang="en-US" dirty="0"/>
              <a:t>Southeastern Massachusetts Pine Barrens Alliance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SEMPBA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A2217613-DFBE-9EF1-FF4E-9F82D30A6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b="10114"/>
          <a:stretch/>
        </p:blipFill>
        <p:spPr>
          <a:xfrm>
            <a:off x="686282" y="4886422"/>
            <a:ext cx="1312747" cy="127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238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73D0D177-8BDD-4F8D-0A44-3C3F9F1C42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24" t="1008" r="786" b="1149"/>
          <a:stretch/>
        </p:blipFill>
        <p:spPr>
          <a:xfrm>
            <a:off x="6167120" y="102211"/>
            <a:ext cx="5685134" cy="63900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C6C9ED-1936-BAEB-7391-484D257BCFC2}"/>
              </a:ext>
            </a:extLst>
          </p:cNvPr>
          <p:cNvSpPr txBox="1"/>
          <p:nvPr/>
        </p:nvSpPr>
        <p:spPr>
          <a:xfrm>
            <a:off x="467360" y="619760"/>
            <a:ext cx="53441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Plymouth-Carver Sole Source Aquifer</a:t>
            </a:r>
          </a:p>
        </p:txBody>
      </p:sp>
    </p:spTree>
    <p:extLst>
      <p:ext uri="{BB962C8B-B14F-4D97-AF65-F5344CB8AC3E}">
        <p14:creationId xmlns:p14="http://schemas.microsoft.com/office/powerpoint/2010/main" val="145551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5" descr="Graphical user interface, calendar&#10;&#10;Description automatically generated with medium confidence">
            <a:extLst>
              <a:ext uri="{FF2B5EF4-FFF2-40B4-BE49-F238E27FC236}">
                <a16:creationId xmlns:a16="http://schemas.microsoft.com/office/drawing/2014/main" id="{C6B9B550-2877-0F72-C973-62924E543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67" r="-2" b="-2"/>
          <a:stretch/>
        </p:blipFill>
        <p:spPr>
          <a:xfrm>
            <a:off x="4426992" y="1290080"/>
            <a:ext cx="7562437" cy="4653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E0154C2-F0AB-189B-D6BA-92429C62DF1D}"/>
              </a:ext>
            </a:extLst>
          </p:cNvPr>
          <p:cNvSpPr txBox="1"/>
          <p:nvPr/>
        </p:nvSpPr>
        <p:spPr>
          <a:xfrm>
            <a:off x="554807" y="-186130"/>
            <a:ext cx="112866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4000" dirty="0">
              <a:latin typeface="+mj-lt"/>
            </a:endParaRPr>
          </a:p>
          <a:p>
            <a:r>
              <a:rPr lang="en-US" sz="4000" dirty="0">
                <a:latin typeface="+mj-lt"/>
              </a:rPr>
              <a:t>A brand-new hydrogeological model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4495CC76-7FF5-7754-7E42-36A19A55EED2}"/>
              </a:ext>
            </a:extLst>
          </p:cNvPr>
          <p:cNvSpPr txBox="1">
            <a:spLocks/>
          </p:cNvSpPr>
          <p:nvPr/>
        </p:nvSpPr>
        <p:spPr>
          <a:xfrm>
            <a:off x="554807" y="1311821"/>
            <a:ext cx="3715441" cy="487029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285750" indent="-285750"/>
            <a:r>
              <a:rPr lang="en-US" sz="2800" dirty="0"/>
              <a:t>The existing model is dated and inexact.</a:t>
            </a:r>
          </a:p>
          <a:p>
            <a:pPr marL="285750" indent="-285750"/>
            <a:r>
              <a:rPr lang="en-US" sz="2800" dirty="0"/>
              <a:t>Add new info, and volunteer data</a:t>
            </a:r>
          </a:p>
          <a:p>
            <a:pPr marL="285750" indent="-285750"/>
            <a:r>
              <a:rPr lang="en-US" sz="2800" dirty="0"/>
              <a:t>Well levels, salinity, and other data collected by volunteers.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534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person, outdoor, park&#10;&#10;Description automatically generated">
            <a:extLst>
              <a:ext uri="{FF2B5EF4-FFF2-40B4-BE49-F238E27FC236}">
                <a16:creationId xmlns:a16="http://schemas.microsoft.com/office/drawing/2014/main" id="{EC80B12F-DF4A-3A67-E761-F375C9F7F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347" y="332740"/>
            <a:ext cx="8063653" cy="604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D1E66-627E-E7EE-427C-A13B6725170E}"/>
              </a:ext>
            </a:extLst>
          </p:cNvPr>
          <p:cNvSpPr txBox="1"/>
          <p:nvPr/>
        </p:nvSpPr>
        <p:spPr>
          <a:xfrm>
            <a:off x="223520" y="332740"/>
            <a:ext cx="31800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Volunteers Sampling </a:t>
            </a:r>
          </a:p>
          <a:p>
            <a:r>
              <a:rPr lang="en-US" sz="4000" dirty="0"/>
              <a:t>Plymouth Wells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34CE6C1-0505-EF79-9D36-9138A4C96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20" y="3778090"/>
            <a:ext cx="1737859" cy="134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879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6200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13A3A-0137-A803-6F3F-ED560CCF3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126" y="818387"/>
            <a:ext cx="5532328" cy="1830584"/>
          </a:xfrm>
        </p:spPr>
        <p:txBody>
          <a:bodyPr>
            <a:normAutofit/>
          </a:bodyPr>
          <a:lstStyle/>
          <a:p>
            <a:r>
              <a:rPr lang="en-US" sz="4000" cap="none" dirty="0">
                <a:latin typeface="Gill Sans MT" panose="020B0502020104020203" pitchFamily="34" charset="77"/>
              </a:rPr>
              <a:t>Legacy:  Water Testing Equipment</a:t>
            </a:r>
          </a:p>
        </p:txBody>
      </p:sp>
      <p:pic>
        <p:nvPicPr>
          <p:cNvPr id="10" name="Picture Placeholder 9" descr="A picture containing indoor, tool&#10;&#10;Description automatically generated">
            <a:extLst>
              <a:ext uri="{FF2B5EF4-FFF2-40B4-BE49-F238E27FC236}">
                <a16:creationId xmlns:a16="http://schemas.microsoft.com/office/drawing/2014/main" id="{BCC827E2-8F0F-827B-19E3-40715CA763F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2937" r="22937"/>
          <a:stretch>
            <a:fillRect/>
          </a:stretch>
        </p:blipFill>
        <p:spPr>
          <a:xfrm>
            <a:off x="7849341" y="3456683"/>
            <a:ext cx="1242229" cy="1720734"/>
          </a:xfr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2226DF7F-CAD0-B06A-BCE0-BC3164FD2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091" y="897713"/>
            <a:ext cx="1978706" cy="1484030"/>
          </a:xfrm>
          <a:prstGeom prst="rect">
            <a:avLst/>
          </a:prstGeom>
        </p:spPr>
      </p:pic>
      <p:pic>
        <p:nvPicPr>
          <p:cNvPr id="14" name="Picture 13" descr="A picture containing wall, indoor&#10;&#10;Description automatically generated">
            <a:extLst>
              <a:ext uri="{FF2B5EF4-FFF2-40B4-BE49-F238E27FC236}">
                <a16:creationId xmlns:a16="http://schemas.microsoft.com/office/drawing/2014/main" id="{14D3F210-3D38-DBBC-2351-6CACF0359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874" y="974124"/>
            <a:ext cx="1051165" cy="967508"/>
          </a:xfrm>
          <a:prstGeom prst="rect">
            <a:avLst/>
          </a:prstGeom>
        </p:spPr>
      </p:pic>
      <p:pic>
        <p:nvPicPr>
          <p:cNvPr id="16" name="Picture 15" descr="A picture containing indoor, open, opened, plastic&#10;&#10;Description automatically generated">
            <a:extLst>
              <a:ext uri="{FF2B5EF4-FFF2-40B4-BE49-F238E27FC236}">
                <a16:creationId xmlns:a16="http://schemas.microsoft.com/office/drawing/2014/main" id="{847A777E-5870-4BFE-2BFF-A764CA240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6296" y="2038865"/>
            <a:ext cx="1140663" cy="1362452"/>
          </a:xfrm>
          <a:prstGeom prst="rect">
            <a:avLst/>
          </a:prstGeom>
        </p:spPr>
      </p:pic>
      <p:pic>
        <p:nvPicPr>
          <p:cNvPr id="18" name="Picture 17" descr="A picture containing indoor, plastic&#10;&#10;Description automatically generated">
            <a:extLst>
              <a:ext uri="{FF2B5EF4-FFF2-40B4-BE49-F238E27FC236}">
                <a16:creationId xmlns:a16="http://schemas.microsoft.com/office/drawing/2014/main" id="{5AB31B20-CF86-DA39-7E65-76A98B3DAE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5921" y="2498255"/>
            <a:ext cx="1978707" cy="1484030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50CA92DC-E202-8139-ADB4-6BF72DC45B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9555665" y="3667340"/>
            <a:ext cx="1112509" cy="1907644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B3AB9883-B60B-BF0D-E75A-55E8E9A901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b="10114"/>
          <a:stretch/>
        </p:blipFill>
        <p:spPr>
          <a:xfrm>
            <a:off x="432282" y="3597547"/>
            <a:ext cx="2270278" cy="220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956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1C0677E4-9B2D-C334-F0C8-6D4919590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0" y="116353"/>
            <a:ext cx="5242829" cy="6457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1D25BC-B159-463A-BDEE-0712FACBE037}"/>
              </a:ext>
            </a:extLst>
          </p:cNvPr>
          <p:cNvSpPr txBox="1"/>
          <p:nvPr/>
        </p:nvSpPr>
        <p:spPr>
          <a:xfrm>
            <a:off x="812800" y="812800"/>
            <a:ext cx="584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Plymouth Water Conservation Committee</a:t>
            </a:r>
          </a:p>
        </p:txBody>
      </p:sp>
    </p:spTree>
    <p:extLst>
      <p:ext uri="{BB962C8B-B14F-4D97-AF65-F5344CB8AC3E}">
        <p14:creationId xmlns:p14="http://schemas.microsoft.com/office/powerpoint/2010/main" val="608758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BDA73D2-030A-E9F9-BBA7-D276767A8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552" y="304801"/>
            <a:ext cx="8786078" cy="6212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1B40CB-0C2E-B08E-841A-251D910DC9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b="10114"/>
          <a:stretch/>
        </p:blipFill>
        <p:spPr>
          <a:xfrm>
            <a:off x="564362" y="482599"/>
            <a:ext cx="2074750" cy="201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26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, cloud&#10;&#10;Description automatically generated">
            <a:extLst>
              <a:ext uri="{FF2B5EF4-FFF2-40B4-BE49-F238E27FC236}">
                <a16:creationId xmlns:a16="http://schemas.microsoft.com/office/drawing/2014/main" id="{DC32F72F-9E9F-A93B-C6CB-7D06BEF8C4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914" y="1778000"/>
            <a:ext cx="9689141" cy="4836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108579-5E6A-2068-9677-F81B895E6DDE}"/>
              </a:ext>
            </a:extLst>
          </p:cNvPr>
          <p:cNvSpPr txBox="1"/>
          <p:nvPr/>
        </p:nvSpPr>
        <p:spPr>
          <a:xfrm>
            <a:off x="548640" y="351536"/>
            <a:ext cx="11094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League of Women Voters of the Plymouth Area, Sustainable Plymouth and the Plymouth Public Library</a:t>
            </a:r>
          </a:p>
        </p:txBody>
      </p:sp>
    </p:spTree>
    <p:extLst>
      <p:ext uri="{BB962C8B-B14F-4D97-AF65-F5344CB8AC3E}">
        <p14:creationId xmlns:p14="http://schemas.microsoft.com/office/powerpoint/2010/main" val="2091015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20813E-2893-C400-6D85-A232ED3BA951}"/>
              </a:ext>
            </a:extLst>
          </p:cNvPr>
          <p:cNvSpPr txBox="1"/>
          <p:nvPr/>
        </p:nvSpPr>
        <p:spPr>
          <a:xfrm>
            <a:off x="457200" y="152400"/>
            <a:ext cx="878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Indigenous Resources Collaborative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930390-EB9F-74B0-5B73-CF904C68C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720" y="860285"/>
            <a:ext cx="6913023" cy="5712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5201F9-16E3-F0E2-AF35-9B65FD8C6615}"/>
              </a:ext>
            </a:extLst>
          </p:cNvPr>
          <p:cNvSpPr txBox="1"/>
          <p:nvPr/>
        </p:nvSpPr>
        <p:spPr>
          <a:xfrm>
            <a:off x="873760" y="3429000"/>
            <a:ext cx="368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Way of Wampum </a:t>
            </a:r>
          </a:p>
        </p:txBody>
      </p:sp>
    </p:spTree>
    <p:extLst>
      <p:ext uri="{BB962C8B-B14F-4D97-AF65-F5344CB8AC3E}">
        <p14:creationId xmlns:p14="http://schemas.microsoft.com/office/powerpoint/2010/main" val="4299479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BF9527-AA82-FF11-7264-06494794E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8984" y="111760"/>
            <a:ext cx="4475018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82482A-4D8D-B40B-CC21-32BA4D55BEB2}"/>
              </a:ext>
            </a:extLst>
          </p:cNvPr>
          <p:cNvSpPr txBox="1"/>
          <p:nvPr/>
        </p:nvSpPr>
        <p:spPr>
          <a:xfrm>
            <a:off x="377998" y="772160"/>
            <a:ext cx="68106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Herring Pond Wampanoag Tribe</a:t>
            </a:r>
          </a:p>
        </p:txBody>
      </p:sp>
    </p:spTree>
    <p:extLst>
      <p:ext uri="{BB962C8B-B14F-4D97-AF65-F5344CB8AC3E}">
        <p14:creationId xmlns:p14="http://schemas.microsoft.com/office/powerpoint/2010/main" val="299980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ave&#10;&#10;Description automatically generated">
            <a:extLst>
              <a:ext uri="{FF2B5EF4-FFF2-40B4-BE49-F238E27FC236}">
                <a16:creationId xmlns:a16="http://schemas.microsoft.com/office/drawing/2014/main" id="{0AFC21FD-0F6E-4C8C-4C11-495BC499C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30" y="1800967"/>
            <a:ext cx="11742140" cy="2915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252A4D-DD9D-200B-8256-251AA7207ECB}"/>
              </a:ext>
            </a:extLst>
          </p:cNvPr>
          <p:cNvSpPr txBox="1"/>
          <p:nvPr/>
        </p:nvSpPr>
        <p:spPr>
          <a:xfrm>
            <a:off x="1691640" y="528320"/>
            <a:ext cx="880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Living Observatory – One Water Website</a:t>
            </a:r>
          </a:p>
        </p:txBody>
      </p:sp>
    </p:spTree>
    <p:extLst>
      <p:ext uri="{BB962C8B-B14F-4D97-AF65-F5344CB8AC3E}">
        <p14:creationId xmlns:p14="http://schemas.microsoft.com/office/powerpoint/2010/main" val="3897674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F62AB9-DE02-1D01-BEE4-FD5FD8A3DFAB}"/>
              </a:ext>
            </a:extLst>
          </p:cNvPr>
          <p:cNvSpPr txBox="1"/>
          <p:nvPr/>
        </p:nvSpPr>
        <p:spPr>
          <a:xfrm>
            <a:off x="429768" y="261378"/>
            <a:ext cx="9592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 Massachusetts Coastal Pine Barrens</a:t>
            </a:r>
          </a:p>
          <a:p>
            <a:r>
              <a:rPr lang="en-US" sz="4000" dirty="0"/>
              <a:t>Not just about trees…</a:t>
            </a:r>
          </a:p>
        </p:txBody>
      </p:sp>
      <p:pic>
        <p:nvPicPr>
          <p:cNvPr id="5" name="Picture 4" descr="A picture containing text, different, screenshot&#10;&#10;Description automatically generated">
            <a:extLst>
              <a:ext uri="{FF2B5EF4-FFF2-40B4-BE49-F238E27FC236}">
                <a16:creationId xmlns:a16="http://schemas.microsoft.com/office/drawing/2014/main" id="{B2C6B1D7-9AAB-FD1F-82A0-A017F649F4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73" r="-1" b="26446"/>
          <a:stretch/>
        </p:blipFill>
        <p:spPr>
          <a:xfrm>
            <a:off x="1887562" y="1490472"/>
            <a:ext cx="9963063" cy="439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32101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id="{2BE559F5-B5B4-2874-9BB4-629F148BF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210" y="212502"/>
            <a:ext cx="4963731" cy="6432995"/>
          </a:xfrm>
          <a:prstGeom prst="rect">
            <a:avLst/>
          </a:prstGeom>
        </p:spPr>
      </p:pic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00A2E348-6263-799F-0D3B-83BB9D4F4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5370" y="212502"/>
            <a:ext cx="4963731" cy="643299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9D12512-7C1E-5347-A069-0C78CCF74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752" y="2608896"/>
            <a:ext cx="866966" cy="820103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3D082C47-BAB0-E6B0-B684-B70C9AB94B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003" y="4995354"/>
            <a:ext cx="1489152" cy="11533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6535EB-40CF-999B-E6DF-790DA888EA07}"/>
              </a:ext>
            </a:extLst>
          </p:cNvPr>
          <p:cNvSpPr txBox="1"/>
          <p:nvPr/>
        </p:nvSpPr>
        <p:spPr>
          <a:xfrm>
            <a:off x="391675" y="641406"/>
            <a:ext cx="601472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Subterranean Resiliency:	</a:t>
            </a:r>
            <a:endParaRPr lang="en-US" sz="4000" dirty="0"/>
          </a:p>
          <a:p>
            <a:r>
              <a:rPr lang="en-US" sz="4000" i="1" dirty="0"/>
              <a:t>Predicting, Assessing and Mitigating</a:t>
            </a:r>
            <a:r>
              <a:rPr lang="en-US" sz="4000" dirty="0"/>
              <a:t> </a:t>
            </a:r>
            <a:r>
              <a:rPr lang="en-US" sz="4000" i="1" dirty="0"/>
              <a:t>Saltwater Intrusion</a:t>
            </a:r>
            <a:r>
              <a:rPr lang="en-US" sz="4000" dirty="0"/>
              <a:t> </a:t>
            </a:r>
          </a:p>
          <a:p>
            <a:endParaRPr lang="en-US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E8A2BF97-ED18-AECB-ACA0-9899795D89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72499" y="3695217"/>
            <a:ext cx="1489152" cy="106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982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outdoor, nature, mountain, hill&#10;&#10;Description automatically generated">
            <a:extLst>
              <a:ext uri="{FF2B5EF4-FFF2-40B4-BE49-F238E27FC236}">
                <a16:creationId xmlns:a16="http://schemas.microsoft.com/office/drawing/2014/main" id="{FE70A4FE-3E31-17AA-AE30-2E0ED741C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320" y="1208354"/>
            <a:ext cx="8321040" cy="4674741"/>
          </a:xfrm>
          <a:prstGeom prst="rect">
            <a:avLst/>
          </a:prstGeom>
        </p:spPr>
      </p:pic>
      <p:pic>
        <p:nvPicPr>
          <p:cNvPr id="6" name="Picture 5" descr="A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1C5B8A3E-5F98-0868-E514-35830B5AF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" y="233680"/>
            <a:ext cx="4619413" cy="34645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E774EC-6910-5821-28C0-489234ED92F5}"/>
              </a:ext>
            </a:extLst>
          </p:cNvPr>
          <p:cNvSpPr txBox="1"/>
          <p:nvPr/>
        </p:nvSpPr>
        <p:spPr>
          <a:xfrm>
            <a:off x="4995333" y="233680"/>
            <a:ext cx="7074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The </a:t>
            </a:r>
            <a:r>
              <a:rPr lang="en-US" sz="3600" dirty="0" err="1"/>
              <a:t>Center@Center</a:t>
            </a:r>
            <a:r>
              <a:rPr lang="en-US" sz="3600" dirty="0"/>
              <a:t> Hill Preserve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2B65AC-12DA-A61A-F93B-27251839EE4C}"/>
              </a:ext>
            </a:extLst>
          </p:cNvPr>
          <p:cNvSpPr txBox="1"/>
          <p:nvPr/>
        </p:nvSpPr>
        <p:spPr>
          <a:xfrm>
            <a:off x="294640" y="4959765"/>
            <a:ext cx="23164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158 Center Hill Road Plymouth, MA 02360</a:t>
            </a:r>
          </a:p>
          <a:p>
            <a:r>
              <a:rPr lang="en-US" dirty="0" err="1"/>
              <a:t>SEMPBA.org</a:t>
            </a:r>
            <a:endParaRPr lang="en-US" dirty="0"/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C702F19C-A774-DCA3-D7BC-6D058E8B62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6" b="10114"/>
          <a:stretch/>
        </p:blipFill>
        <p:spPr>
          <a:xfrm>
            <a:off x="853440" y="3794394"/>
            <a:ext cx="1198880" cy="11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73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64">
            <a:extLst>
              <a:ext uri="{FF2B5EF4-FFF2-40B4-BE49-F238E27FC236}">
                <a16:creationId xmlns:a16="http://schemas.microsoft.com/office/drawing/2014/main" id="{E02DA677-C58A-4FCE-A9A0-E66A42EBD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9D85B319-9C30-4D92-B664-CA444ECD7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7573C1E-3785-43C9-A262-1DA9DF97F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85D4A50-6846-431E-A61E-5C6DC099C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546DCFF4-0B77-4BF8-B3DE-59FA87791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E11E8EA-1D0A-41CA-BBD6-B444114D7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B34923E-1B3B-4555-A6B3-31FE8BB34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9" y="482171"/>
            <a:ext cx="4074533" cy="5149101"/>
            <a:chOff x="7463259" y="583365"/>
            <a:chExt cx="4074533" cy="5181928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5CA6DB6A-75F4-457C-8098-123E4FDD0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4074533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A101E9C-6FCB-4B7C-9581-C95754273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345028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A group of people standing next to a river&#10;&#10;Description automatically generated with low confidence">
            <a:extLst>
              <a:ext uri="{FF2B5EF4-FFF2-40B4-BE49-F238E27FC236}">
                <a16:creationId xmlns:a16="http://schemas.microsoft.com/office/drawing/2014/main" id="{94BB4840-5696-9FCA-02ED-42EF01C4AE1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5478" r="3" b="5334"/>
          <a:stretch/>
        </p:blipFill>
        <p:spPr>
          <a:xfrm>
            <a:off x="1279526" y="1116345"/>
            <a:ext cx="2799103" cy="1479588"/>
          </a:xfrm>
          <a:prstGeom prst="rect">
            <a:avLst/>
          </a:prstGeom>
        </p:spPr>
      </p:pic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52EE3E6-4C90-47F3-9125-D54712C1AC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98775" y="1847088"/>
            <a:ext cx="554803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grass, water, pond&#10;&#10;Description automatically generated">
            <a:extLst>
              <a:ext uri="{FF2B5EF4-FFF2-40B4-BE49-F238E27FC236}">
                <a16:creationId xmlns:a16="http://schemas.microsoft.com/office/drawing/2014/main" id="{A8C889DD-2806-E76D-3A53-EA0177BAEFF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26" r="9037" b="3"/>
          <a:stretch/>
        </p:blipFill>
        <p:spPr>
          <a:xfrm>
            <a:off x="1279526" y="2759269"/>
            <a:ext cx="2799103" cy="222324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A3AF7C-85D5-6DB3-49F4-935041316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6456" y="1944933"/>
            <a:ext cx="5550357" cy="345061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 dirty="0"/>
          </a:p>
          <a:p>
            <a:r>
              <a:rPr lang="en-US" sz="2800" dirty="0"/>
              <a:t>Why is a conservation organization dedicated to conserving the Coastal Pine Barrens Ecoregion leading an effort to identify our vulnerability to saltwater intrusion?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61F83BCE-702A-4E5E-AB99-07C69CB92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0E97843-88DC-45E0-9EE1-A2DA0E0586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96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6870151-9189-4C3A-8379-EF3D95827A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picture containing sky, outdoor, snow, nature&#10;&#10;Description automatically generated">
            <a:extLst>
              <a:ext uri="{FF2B5EF4-FFF2-40B4-BE49-F238E27FC236}">
                <a16:creationId xmlns:a16="http://schemas.microsoft.com/office/drawing/2014/main" id="{1E8011FF-0C02-2DF2-7EDB-D9EB7CEA5F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"/>
                    </a14:imgEffect>
                  </a14:imgLayer>
                </a14:imgProps>
              </a:ext>
            </a:extLst>
          </a:blip>
          <a:srcRect t="11926" r="-1" b="13072"/>
          <a:stretch/>
        </p:blipFill>
        <p:spPr>
          <a:xfrm>
            <a:off x="305" y="10"/>
            <a:ext cx="12191695" cy="6857990"/>
          </a:xfrm>
          <a:prstGeom prst="rect">
            <a:avLst/>
          </a:prstGeom>
        </p:spPr>
      </p:pic>
      <p:sp>
        <p:nvSpPr>
          <p:cNvPr id="21" name="Slide Number Placeholder 7">
            <a:extLst>
              <a:ext uri="{FF2B5EF4-FFF2-40B4-BE49-F238E27FC236}">
                <a16:creationId xmlns:a16="http://schemas.microsoft.com/office/drawing/2014/main" id="{123EA69C-102A-4DD0-9547-05DCD271D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12301" y="443732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r" defTabSz="457200" rtl="0" eaLnBrk="1" latinLnBrk="0" hangingPunct="1"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6A862265-5CA3-4C40-8582-7534C3B03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76636" y="540921"/>
            <a:ext cx="49739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00EF80B-0391-4082-9AF5-F15B091B4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93800"/>
            <a:ext cx="12192000" cy="5664199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87000"/>
                  <a:alpha val="4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96032-EDAD-FF6F-5D04-3422C208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357" y="0"/>
            <a:ext cx="3341143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Here’s a little story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3AC32D-5F44-45F7-A0BD-7C11A86B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1A1908-FFDA-A46C-A837-D2EBCE93DC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76636" y="1193800"/>
            <a:ext cx="6085091" cy="4699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28600" indent="-457200">
              <a:buFont typeface="Arial" panose="020B0604020202020204" pitchFamily="34" charset="0"/>
              <a:buChar char="•"/>
            </a:pPr>
            <a:r>
              <a:rPr lang="en-US" sz="3200" dirty="0"/>
              <a:t>SEMPBA’s headquarters is on a hill overlooking the Plymouth coastline, at the Center Hill Beach. </a:t>
            </a:r>
          </a:p>
          <a:p>
            <a:pPr marL="228600" indent="-457200">
              <a:buFont typeface="Arial" panose="020B0604020202020204" pitchFamily="34" charset="0"/>
              <a:buChar char="•"/>
            </a:pPr>
            <a:r>
              <a:rPr lang="en-US" sz="3200" dirty="0"/>
              <a:t>Just 50 yards inland from that rocky beach is what used to be a freshwater pond, Center Hill Pond…</a:t>
            </a:r>
          </a:p>
        </p:txBody>
      </p:sp>
      <p:sp>
        <p:nvSpPr>
          <p:cNvPr id="29" name="Date Placeholder 1">
            <a:extLst>
              <a:ext uri="{FF2B5EF4-FFF2-40B4-BE49-F238E27FC236}">
                <a16:creationId xmlns:a16="http://schemas.microsoft.com/office/drawing/2014/main" id="{3FBF03E8-C602-4192-9C52-F84B29FDC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23229" y="6007878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752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kayak&#10;&#10;Description automatically generated with medium confidence">
            <a:extLst>
              <a:ext uri="{FF2B5EF4-FFF2-40B4-BE49-F238E27FC236}">
                <a16:creationId xmlns:a16="http://schemas.microsoft.com/office/drawing/2014/main" id="{2DAF9BCA-D7A8-682F-35C5-66E67DD88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944" y="429768"/>
            <a:ext cx="6815328" cy="5111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E6D719-C054-771F-9FC6-C10FBBA2C5EA}"/>
              </a:ext>
            </a:extLst>
          </p:cNvPr>
          <p:cNvSpPr txBox="1"/>
          <p:nvPr/>
        </p:nvSpPr>
        <p:spPr>
          <a:xfrm>
            <a:off x="146304" y="539496"/>
            <a:ext cx="44592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Center Hill Preserve </a:t>
            </a:r>
          </a:p>
          <a:p>
            <a:r>
              <a:rPr lang="en-US" sz="4000" dirty="0"/>
              <a:t>—Pond Sampling</a:t>
            </a:r>
          </a:p>
        </p:txBody>
      </p:sp>
    </p:spTree>
    <p:extLst>
      <p:ext uri="{BB962C8B-B14F-4D97-AF65-F5344CB8AC3E}">
        <p14:creationId xmlns:p14="http://schemas.microsoft.com/office/powerpoint/2010/main" val="13085905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CE580D1-F917-4567-AFB4-99AA9B52A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1F5620B8-A2D8-4568-B566-F0453A0D9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1C7D2BA4-4B7A-4596-8BCC-5CF715423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9D4B225-18E9-4C5B-94D8-2ABE6D161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5BB14454-D00C-4958-BB39-F5F9F3ACD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8A657A7-C4E5-425B-98FA-BB817FF7BF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8029" y="1847088"/>
            <a:ext cx="352036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1BC6063-943C-6574-EE1C-F1BF6DD4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1877" y="481377"/>
            <a:ext cx="3520367" cy="10492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Saltwater intrusion?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1084370-0E70-4003-9787-3490FCC20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B7C66D2-22E8-4E8F-829B-050BFA7C86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2237" y="482171"/>
            <a:ext cx="6104331" cy="5149101"/>
            <a:chOff x="7463259" y="583365"/>
            <a:chExt cx="6104330" cy="5181928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0B78D6F-1F61-4DBB-8F5A-934BB850D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9" y="583365"/>
              <a:ext cx="6104330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3EA261D-1F8C-4BE5-8586-3C1CC5CE8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8" y="915807"/>
              <a:ext cx="5471354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Placeholder 5" descr="Diagram&#10;&#10;Description automatically generated">
            <a:extLst>
              <a:ext uri="{FF2B5EF4-FFF2-40B4-BE49-F238E27FC236}">
                <a16:creationId xmlns:a16="http://schemas.microsoft.com/office/drawing/2014/main" id="{3F04C6DA-F3EC-D2D4-0BFE-07E7CED23F0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t="19045" r="-2" b="1039"/>
          <a:stretch/>
        </p:blipFill>
        <p:spPr>
          <a:xfrm>
            <a:off x="1250409" y="1116345"/>
            <a:ext cx="4825148" cy="386617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FCC0A2-971A-2CF3-D501-BCA3BE906B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51877" y="1886423"/>
            <a:ext cx="5011309" cy="3615508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 constant tug-of-war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Normally a stand-off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But if we take too much…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Or break down natural barriers,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Or with climate change,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THEN THE BALANCE IS </a:t>
            </a:r>
            <a:r>
              <a:rPr lang="en-US" sz="2800" dirty="0"/>
              <a:t>UPSET!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3635D2BC-4EDA-4A3E-83BF-035608099B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3C86EB9-7FA9-42F7-B348-A7FD17436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292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785F1D78-FD9F-4432-B90E-00D863D4F3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0F47C422-E141-4484-A58E-A1A3B656C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36A0C8A2-5797-403D-A628-7C98BC65B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0510184-8357-4F2F-AD66-6EA07B446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92" name="Rectangle 91">
            <a:extLst>
              <a:ext uri="{FF2B5EF4-FFF2-40B4-BE49-F238E27FC236}">
                <a16:creationId xmlns:a16="http://schemas.microsoft.com/office/drawing/2014/main" id="{E1EEADDE-5A0B-4669-AC30-1501E119D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4E8D17F3-70C1-458A-8090-50C174EDCC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8938" y="1847088"/>
            <a:ext cx="283152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C04AA68D-B951-406F-82F5-5AE535157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D74F94-564D-9E52-82E5-C52688A82F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5396" y="2371598"/>
            <a:ext cx="3098608" cy="18466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In Florida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In California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800" dirty="0"/>
              <a:t>In Delaware</a:t>
            </a:r>
          </a:p>
          <a:p>
            <a:endParaRPr lang="en-US" sz="2800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3986DC8C-B602-46ED-A6F5-BB2156B5AB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259E990-C6A2-4E47-8AB2-91087E2594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CCB4CC82-73CE-4B5C-BCE9-B27AF11326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649E0D95-0589-E263-B504-14D1E12B07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0" r="31582" b="1"/>
          <a:stretch/>
        </p:blipFill>
        <p:spPr>
          <a:xfrm>
            <a:off x="4435767" y="1124557"/>
            <a:ext cx="2176750" cy="3857960"/>
          </a:xfrm>
          <a:prstGeom prst="rect">
            <a:avLst/>
          </a:prstGeom>
        </p:spPr>
      </p:pic>
      <p:pic>
        <p:nvPicPr>
          <p:cNvPr id="10" name="Picture 9" descr="A picture containing outdoor, sky, tree, nature&#10;&#10;Description automatically generated">
            <a:extLst>
              <a:ext uri="{FF2B5EF4-FFF2-40B4-BE49-F238E27FC236}">
                <a16:creationId xmlns:a16="http://schemas.microsoft.com/office/drawing/2014/main" id="{E5936873-BCC3-4077-D27A-14C7C85CF3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98" r="40065" b="2"/>
          <a:stretch/>
        </p:blipFill>
        <p:spPr>
          <a:xfrm>
            <a:off x="9160483" y="1116753"/>
            <a:ext cx="1980590" cy="3857960"/>
          </a:xfrm>
          <a:prstGeom prst="rect">
            <a:avLst/>
          </a:prstGeom>
        </p:spPr>
      </p:pic>
      <p:pic>
        <p:nvPicPr>
          <p:cNvPr id="14" name="Picture Placeholder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3C6A5BEB-73A2-0052-70A4-6DB7F00BC10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5"/>
          <a:srcRect l="12525" r="35750" b="1"/>
          <a:stretch/>
        </p:blipFill>
        <p:spPr>
          <a:xfrm>
            <a:off x="6771861" y="1116753"/>
            <a:ext cx="2210026" cy="3857960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3ECB0CC5-B4EA-4C1C-AAD2-8ED22DF21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93B4925D-E266-4C63-AD33-0CD7702C98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5F1656-E025-F881-2535-8EB1BF738E0F}"/>
              </a:ext>
            </a:extLst>
          </p:cNvPr>
          <p:cNvSpPr txBox="1"/>
          <p:nvPr/>
        </p:nvSpPr>
        <p:spPr>
          <a:xfrm>
            <a:off x="6791113" y="1313355"/>
            <a:ext cx="1980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Salinas County, CA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56D7B-A53C-7D52-3D6C-2ACDADF65C06}"/>
              </a:ext>
            </a:extLst>
          </p:cNvPr>
          <p:cNvSpPr txBox="1"/>
          <p:nvPr/>
        </p:nvSpPr>
        <p:spPr>
          <a:xfrm>
            <a:off x="303611" y="241300"/>
            <a:ext cx="358648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Few Examples of </a:t>
            </a:r>
            <a:br>
              <a:rPr lang="en-US" sz="3200" dirty="0"/>
            </a:br>
            <a:r>
              <a:rPr lang="en-US" sz="3200" dirty="0"/>
              <a:t>Things Going Wrong…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156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76DBB0-2381-F4C2-BBF0-5A40D7551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294" y="2328715"/>
            <a:ext cx="7784474" cy="4074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/>
              <a:t>Incentivizing communities to find ways to use nature to mitigate the effects of climate change…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Buy land to keep it open and more resilient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Pay to move infrastructure out of harm’s way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Evaluate our vulnerability to saltwater intrusion?</a:t>
            </a:r>
          </a:p>
          <a:p>
            <a:pPr marL="114300"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3F9CACE3-D6FC-BDAB-7214-B3E35DB2F79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2098" r="11582" b="-1"/>
          <a:stretch/>
        </p:blipFill>
        <p:spPr>
          <a:xfrm>
            <a:off x="8714232" y="2600285"/>
            <a:ext cx="2994621" cy="36769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C6504E-251A-AB6B-3EF1-8CF43446F556}"/>
              </a:ext>
            </a:extLst>
          </p:cNvPr>
          <p:cNvSpPr txBox="1"/>
          <p:nvPr/>
        </p:nvSpPr>
        <p:spPr>
          <a:xfrm>
            <a:off x="548245" y="409616"/>
            <a:ext cx="7709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Municipal Vulnerability Preparedness </a:t>
            </a:r>
          </a:p>
        </p:txBody>
      </p:sp>
    </p:spTree>
    <p:extLst>
      <p:ext uri="{BB962C8B-B14F-4D97-AF65-F5344CB8AC3E}">
        <p14:creationId xmlns:p14="http://schemas.microsoft.com/office/powerpoint/2010/main" val="257561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56012FD-74A8-4C91-B318-435CF2B719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C2A4B30-77D7-4FFB-8B53-A88BD68C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DB656-2167-F4FD-E416-55B8C8926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899" y="499513"/>
            <a:ext cx="4963731" cy="10492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/>
              <a:t>12 PARTNERS PLUS!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73AAE2E-5D6B-4952-A4BB-546C49F8D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1579" y="1853754"/>
            <a:ext cx="432511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01E4D783-AD45-49E7-B6C7-BBACB82906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graphicFrame>
        <p:nvGraphicFramePr>
          <p:cNvPr id="29" name="Text Placeholder 3">
            <a:extLst>
              <a:ext uri="{FF2B5EF4-FFF2-40B4-BE49-F238E27FC236}">
                <a16:creationId xmlns:a16="http://schemas.microsoft.com/office/drawing/2014/main" id="{CF44AD38-515D-0E80-5E65-3DCC4574FC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125048"/>
              </p:ext>
            </p:extLst>
          </p:nvPr>
        </p:nvGraphicFramePr>
        <p:xfrm>
          <a:off x="1451578" y="2216966"/>
          <a:ext cx="4325113" cy="40741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" name="Picture 17" descr="Logo, company name&#10;&#10;Description automatically generated">
            <a:extLst>
              <a:ext uri="{FF2B5EF4-FFF2-40B4-BE49-F238E27FC236}">
                <a16:creationId xmlns:a16="http://schemas.microsoft.com/office/drawing/2014/main" id="{FAD2F455-96B1-638B-A88E-10298F487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5368" y="212502"/>
            <a:ext cx="4963731" cy="6432995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76B4DFBA-E48F-2FF6-2D87-230A001D0B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693751" y="3694177"/>
            <a:ext cx="866966" cy="820103"/>
          </a:xfrm>
          <a:prstGeom prst="rect">
            <a:avLst/>
          </a:prstGeom>
        </p:spPr>
      </p:pic>
      <p:pic>
        <p:nvPicPr>
          <p:cNvPr id="26" name="Picture 25" descr="Logo, company name&#10;&#10;Description automatically generated">
            <a:extLst>
              <a:ext uri="{FF2B5EF4-FFF2-40B4-BE49-F238E27FC236}">
                <a16:creationId xmlns:a16="http://schemas.microsoft.com/office/drawing/2014/main" id="{AEB87D23-3970-85D5-04DB-88C2EC1388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2533" y="4540061"/>
            <a:ext cx="1489152" cy="1153363"/>
          </a:xfrm>
          <a:prstGeom prst="rect">
            <a:avLst/>
          </a:prstGeom>
        </p:spPr>
      </p:pic>
      <p:pic>
        <p:nvPicPr>
          <p:cNvPr id="4" name="Picture 3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4CBA7044-9D0F-632B-F5AB-BBA272468E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7004" y="2317817"/>
            <a:ext cx="1740646" cy="125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62560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1676</TotalTime>
  <Words>337</Words>
  <Application>Microsoft Macintosh PowerPoint</Application>
  <PresentationFormat>Widescreen</PresentationFormat>
  <Paragraphs>58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Gill Sans MT</vt:lpstr>
      <vt:lpstr>Gallery</vt:lpstr>
      <vt:lpstr>Subterranean resilience:</vt:lpstr>
      <vt:lpstr>PowerPoint Presentation</vt:lpstr>
      <vt:lpstr>PowerPoint Presentation</vt:lpstr>
      <vt:lpstr>Here’s a little story</vt:lpstr>
      <vt:lpstr>PowerPoint Presentation</vt:lpstr>
      <vt:lpstr>Saltwater intrusion?</vt:lpstr>
      <vt:lpstr>PowerPoint Presentation</vt:lpstr>
      <vt:lpstr>PowerPoint Presentation</vt:lpstr>
      <vt:lpstr>12 PARTNERS PLUS!</vt:lpstr>
      <vt:lpstr>PowerPoint Presentation</vt:lpstr>
      <vt:lpstr>PowerPoint Presentation</vt:lpstr>
      <vt:lpstr>PowerPoint Presentation</vt:lpstr>
      <vt:lpstr>Legacy:  Water Testing Equipment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Subterranean resilience:</dc:title>
  <dc:creator>Frank Mand</dc:creator>
  <cp:lastModifiedBy>Microsoft Office User</cp:lastModifiedBy>
  <cp:revision>18</cp:revision>
  <dcterms:created xsi:type="dcterms:W3CDTF">2022-06-20T19:18:23Z</dcterms:created>
  <dcterms:modified xsi:type="dcterms:W3CDTF">2022-06-22T18:49:25Z</dcterms:modified>
</cp:coreProperties>
</file>